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6459200" cy="21945600"/>
  <p:notesSz cx="6858000" cy="9144000"/>
  <p:embeddedFontLst>
    <p:embeddedFont>
      <p:font typeface="Bernoru" pitchFamily="2" charset="77"/>
      <p:regular r:id="rId32"/>
      <p:bold r:id="rId33"/>
    </p:embeddedFont>
    <p:embeddedFont>
      <p:font typeface="Montserrat Ultra-Bold" pitchFamily="2" charset="77"/>
      <p:regular r:id="rId34"/>
      <p:bold r:id="rId35"/>
      <p:italic r:id="rId36"/>
      <p:boldItalic r:id="rId37"/>
    </p:embeddedFont>
    <p:embeddedFont>
      <p:font typeface="Open Sans Bold" pitchFamily="2" charset="0"/>
      <p:regular r:id="rId38"/>
      <p:bold r:id="rId39"/>
    </p:embeddedFont>
    <p:embeddedFont>
      <p:font typeface="Open Sans ExtraBold" pitchFamily="2" charset="0"/>
      <p:bold r:id="rId40"/>
      <p:italic r:id="rId41"/>
      <p:boldItalic r:id="rId42"/>
    </p:embeddedFont>
    <p:embeddedFont>
      <p:font typeface="Open Sans Light" pitchFamily="2"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29" autoAdjust="0"/>
  </p:normalViewPr>
  <p:slideViewPr>
    <p:cSldViewPr>
      <p:cViewPr varScale="1">
        <p:scale>
          <a:sx n="32" d="100"/>
          <a:sy n="32" d="100"/>
        </p:scale>
        <p:origin x="18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fonts.google.com/specimen/Open+Sans?query=open+sans"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ABB2"/>
        </a:solidFill>
        <a:effectLst/>
      </p:bgPr>
    </p:bg>
    <p:spTree>
      <p:nvGrpSpPr>
        <p:cNvPr id="1" name=""/>
        <p:cNvGrpSpPr/>
        <p:nvPr/>
      </p:nvGrpSpPr>
      <p:grpSpPr>
        <a:xfrm>
          <a:off x="0" y="0"/>
          <a:ext cx="0" cy="0"/>
          <a:chOff x="0" y="0"/>
          <a:chExt cx="0" cy="0"/>
        </a:xfrm>
      </p:grpSpPr>
      <p:sp>
        <p:nvSpPr>
          <p:cNvPr id="2" name="Freeform 2"/>
          <p:cNvSpPr/>
          <p:nvPr/>
        </p:nvSpPr>
        <p:spPr>
          <a:xfrm>
            <a:off x="1645920" y="19909045"/>
            <a:ext cx="4779753" cy="1505622"/>
          </a:xfrm>
          <a:custGeom>
            <a:avLst/>
            <a:gdLst/>
            <a:ahLst/>
            <a:cxnLst/>
            <a:rect l="l" t="t" r="r" b="b"/>
            <a:pathLst>
              <a:path w="4779753" h="1505622">
                <a:moveTo>
                  <a:pt x="0" y="0"/>
                </a:moveTo>
                <a:lnTo>
                  <a:pt x="4779753" y="0"/>
                </a:lnTo>
                <a:lnTo>
                  <a:pt x="4779753" y="1505622"/>
                </a:lnTo>
                <a:lnTo>
                  <a:pt x="0" y="1505622"/>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848476" y="9277350"/>
            <a:ext cx="14762248" cy="2257425"/>
          </a:xfrm>
          <a:prstGeom prst="rect">
            <a:avLst/>
          </a:prstGeom>
        </p:spPr>
        <p:txBody>
          <a:bodyPr lIns="0" tIns="0" rIns="0" bIns="0" rtlCol="0" anchor="t">
            <a:spAutoFit/>
          </a:bodyPr>
          <a:lstStyle/>
          <a:p>
            <a:pPr algn="ctr">
              <a:lnSpc>
                <a:spcPts val="8865"/>
              </a:lnSpc>
            </a:pPr>
            <a:r>
              <a:rPr lang="en-US" sz="7387" spc="295">
                <a:solidFill>
                  <a:srgbClr val="F0DFC8"/>
                </a:solidFill>
                <a:latin typeface="Bernoru"/>
                <a:ea typeface="Bernoru"/>
                <a:cs typeface="Bernoru"/>
                <a:sym typeface="Bernoru"/>
              </a:rPr>
              <a:t>Credit for Prior Learning Posters</a:t>
            </a:r>
          </a:p>
        </p:txBody>
      </p:sp>
      <p:sp>
        <p:nvSpPr>
          <p:cNvPr id="5" name="TextBox 5"/>
          <p:cNvSpPr txBox="1"/>
          <p:nvPr/>
        </p:nvSpPr>
        <p:spPr>
          <a:xfrm>
            <a:off x="848476" y="18108743"/>
            <a:ext cx="14762248" cy="1133475"/>
          </a:xfrm>
          <a:prstGeom prst="rect">
            <a:avLst/>
          </a:prstGeom>
        </p:spPr>
        <p:txBody>
          <a:bodyPr lIns="0" tIns="0" rIns="0" bIns="0" rtlCol="0" anchor="t">
            <a:spAutoFit/>
          </a:bodyPr>
          <a:lstStyle/>
          <a:p>
            <a:pPr algn="ctr">
              <a:lnSpc>
                <a:spcPts val="8865"/>
              </a:lnSpc>
            </a:pPr>
            <a:r>
              <a:rPr lang="en-US" sz="7387" spc="295">
                <a:solidFill>
                  <a:srgbClr val="1D4355"/>
                </a:solidFill>
                <a:latin typeface="Bernoru"/>
                <a:ea typeface="Bernoru"/>
                <a:cs typeface="Bernoru"/>
                <a:sym typeface="Bernoru"/>
              </a:rPr>
              <a:t>Developed by:</a:t>
            </a:r>
          </a:p>
        </p:txBody>
      </p:sp>
      <p:pic>
        <p:nvPicPr>
          <p:cNvPr id="7" name="Picture 6">
            <a:extLst>
              <a:ext uri="{FF2B5EF4-FFF2-40B4-BE49-F238E27FC236}">
                <a16:creationId xmlns:a16="http://schemas.microsoft.com/office/drawing/2014/main" id="{7E1C1F83-982B-91DF-9E07-F7F0183DB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20040600"/>
            <a:ext cx="3581400" cy="15655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8" name="TextBox 8"/>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F5938"/>
                </a:solidFill>
                <a:latin typeface="Open Sans Bold"/>
                <a:ea typeface="Open Sans Bold"/>
                <a:cs typeface="Open Sans Bold"/>
                <a:sym typeface="Open Sans Bold"/>
              </a:rPr>
              <a:t>Take the next step.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9" name="TextBox 9"/>
          <p:cNvSpPr txBox="1"/>
          <p:nvPr/>
        </p:nvSpPr>
        <p:spPr>
          <a:xfrm>
            <a:off x="974634" y="1389648"/>
            <a:ext cx="14762248" cy="450532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owned my own business for 10 years. [College] gave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my knowledge. </a:t>
            </a:r>
          </a:p>
        </p:txBody>
      </p:sp>
      <p:sp>
        <p:nvSpPr>
          <p:cNvPr id="10" name="TextBox 10"/>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4" name="TextBox 14"/>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8" name="TextBox 8"/>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F5938"/>
                </a:solidFill>
                <a:latin typeface="Open Sans Bold"/>
                <a:ea typeface="Open Sans Bold"/>
                <a:cs typeface="Open Sans Bold"/>
                <a:sym typeface="Open Sans Bold"/>
              </a:rPr>
              <a:t>Take the next step.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9" name="TextBox 9"/>
          <p:cNvSpPr txBox="1"/>
          <p:nvPr/>
        </p:nvSpPr>
        <p:spPr>
          <a:xfrm>
            <a:off x="974634" y="1389648"/>
            <a:ext cx="14628024" cy="450532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I’m a veteran. My time in the military earned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at [institution name].  </a:t>
            </a:r>
          </a:p>
        </p:txBody>
      </p:sp>
      <p:sp>
        <p:nvSpPr>
          <p:cNvPr id="10" name="TextBox 10"/>
          <p:cNvSpPr txBox="1"/>
          <p:nvPr/>
        </p:nvSpPr>
        <p:spPr>
          <a:xfrm>
            <a:off x="6268175" y="19686300"/>
            <a:ext cx="9781853"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 </a:t>
            </a:r>
          </a:p>
        </p:txBody>
      </p:sp>
      <p:sp>
        <p:nvSpPr>
          <p:cNvPr id="14" name="TextBox 14"/>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2" name="TextBox 12"/>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F5938"/>
                </a:solidFill>
                <a:latin typeface="Open Sans Bold"/>
                <a:ea typeface="Open Sans Bold"/>
                <a:cs typeface="Open Sans Bold"/>
                <a:sym typeface="Open Sans Bold"/>
              </a:rPr>
              <a:t>Take the next step.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13" name="TextBox 13"/>
          <p:cNvSpPr txBox="1"/>
          <p:nvPr/>
        </p:nvSpPr>
        <p:spPr>
          <a:xfrm>
            <a:off x="848476" y="1007033"/>
            <a:ext cx="14762248" cy="562927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have a digital marketing certificate. [Institution name] awarded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that certificate.  </a:t>
            </a:r>
          </a:p>
        </p:txBody>
      </p:sp>
      <p:sp>
        <p:nvSpPr>
          <p:cNvPr id="14" name="TextBox 14"/>
          <p:cNvSpPr txBox="1"/>
          <p:nvPr/>
        </p:nvSpPr>
        <p:spPr>
          <a:xfrm>
            <a:off x="6268175" y="19686300"/>
            <a:ext cx="9781853"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 </a:t>
            </a:r>
          </a:p>
        </p:txBody>
      </p:sp>
      <p:sp>
        <p:nvSpPr>
          <p:cNvPr id="15" name="TextBox 15"/>
          <p:cNvSpPr txBox="1"/>
          <p:nvPr/>
        </p:nvSpPr>
        <p:spPr>
          <a:xfrm>
            <a:off x="1380538" y="7781571"/>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2" name="TextBox 12"/>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F5938"/>
                </a:solidFill>
                <a:latin typeface="Open Sans Bold"/>
                <a:ea typeface="Open Sans Bold"/>
                <a:cs typeface="Open Sans Bold"/>
                <a:sym typeface="Open Sans Bold"/>
              </a:rPr>
              <a:t>Take the next step.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13" name="TextBox 13"/>
          <p:cNvSpPr txBox="1"/>
          <p:nvPr/>
        </p:nvSpPr>
        <p:spPr>
          <a:xfrm>
            <a:off x="848476" y="1007033"/>
            <a:ext cx="14762248" cy="562927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have a digital marketing certificate. [Institution name] awarded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that certificate.  </a:t>
            </a:r>
          </a:p>
        </p:txBody>
      </p:sp>
      <p:sp>
        <p:nvSpPr>
          <p:cNvPr id="14" name="TextBox 14"/>
          <p:cNvSpPr txBox="1"/>
          <p:nvPr/>
        </p:nvSpPr>
        <p:spPr>
          <a:xfrm>
            <a:off x="6268175" y="19686300"/>
            <a:ext cx="9781853"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 </a:t>
            </a:r>
          </a:p>
        </p:txBody>
      </p:sp>
      <p:sp>
        <p:nvSpPr>
          <p:cNvPr id="15" name="TextBox 15"/>
          <p:cNvSpPr txBox="1"/>
          <p:nvPr/>
        </p:nvSpPr>
        <p:spPr>
          <a:xfrm>
            <a:off x="1380538" y="7781571"/>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extBox 2"/>
          <p:cNvSpPr txBox="1"/>
          <p:nvPr/>
        </p:nvSpPr>
        <p:spPr>
          <a:xfrm>
            <a:off x="848476" y="10401300"/>
            <a:ext cx="14762248" cy="1133475"/>
          </a:xfrm>
          <a:prstGeom prst="rect">
            <a:avLst/>
          </a:prstGeom>
        </p:spPr>
        <p:txBody>
          <a:bodyPr lIns="0" tIns="0" rIns="0" bIns="0" rtlCol="0" anchor="t">
            <a:spAutoFit/>
          </a:bodyPr>
          <a:lstStyle/>
          <a:p>
            <a:pPr algn="ctr">
              <a:lnSpc>
                <a:spcPts val="8865"/>
              </a:lnSpc>
            </a:pPr>
            <a:r>
              <a:rPr lang="en-US" sz="7387" spc="295">
                <a:solidFill>
                  <a:srgbClr val="F0DFC8"/>
                </a:solidFill>
                <a:latin typeface="Bernoru"/>
                <a:ea typeface="Bernoru"/>
                <a:cs typeface="Bernoru"/>
                <a:sym typeface="Bernoru"/>
              </a:rPr>
              <a:t>Color Variations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8" name="TextBox 8"/>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51ABB2"/>
                </a:solidFill>
                <a:latin typeface="Open Sans Bold"/>
                <a:ea typeface="Open Sans Bold"/>
                <a:cs typeface="Open Sans Bold"/>
                <a:sym typeface="Open Sans Bold"/>
              </a:rPr>
              <a:t>Take the next step.</a:t>
            </a:r>
            <a:r>
              <a:rPr lang="en-US" sz="4202" b="1">
                <a:solidFill>
                  <a:srgbClr val="FF5938"/>
                </a:solidFill>
                <a:latin typeface="Open Sans Bold"/>
                <a:ea typeface="Open Sans Bold"/>
                <a:cs typeface="Open Sans Bold"/>
                <a:sym typeface="Open Sans Bold"/>
              </a:rPr>
              <a:t>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9" name="TextBox 9"/>
          <p:cNvSpPr txBox="1"/>
          <p:nvPr/>
        </p:nvSpPr>
        <p:spPr>
          <a:xfrm>
            <a:off x="848476" y="1007033"/>
            <a:ext cx="14762248" cy="562927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have a digital marketing certificate. [Institution name] awarded me </a:t>
            </a:r>
            <a:r>
              <a:rPr lang="en-US" sz="7387" spc="295">
                <a:solidFill>
                  <a:srgbClr val="51ABB2"/>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that certificate.  </a:t>
            </a:r>
          </a:p>
        </p:txBody>
      </p:sp>
      <p:sp>
        <p:nvSpPr>
          <p:cNvPr id="10" name="TextBox 10"/>
          <p:cNvSpPr txBox="1"/>
          <p:nvPr/>
        </p:nvSpPr>
        <p:spPr>
          <a:xfrm>
            <a:off x="6268175" y="19686300"/>
            <a:ext cx="9781853"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 </a:t>
            </a:r>
          </a:p>
        </p:txBody>
      </p:sp>
      <p:sp>
        <p:nvSpPr>
          <p:cNvPr id="14" name="TextBox 14"/>
          <p:cNvSpPr txBox="1"/>
          <p:nvPr/>
        </p:nvSpPr>
        <p:spPr>
          <a:xfrm>
            <a:off x="1380538" y="7781571"/>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74634" y="2047153"/>
            <a:ext cx="14625741" cy="4200525"/>
          </a:xfrm>
          <a:prstGeom prst="rect">
            <a:avLst/>
          </a:prstGeom>
        </p:spPr>
        <p:txBody>
          <a:bodyPr lIns="0" tIns="0" rIns="0" bIns="0" rtlCol="0" anchor="t">
            <a:spAutoFit/>
          </a:bodyPr>
          <a:lstStyle/>
          <a:p>
            <a:pPr algn="l">
              <a:lnSpc>
                <a:spcPts val="8296"/>
              </a:lnSpc>
            </a:pPr>
            <a:r>
              <a:rPr lang="en-US" sz="6913" spc="276">
                <a:solidFill>
                  <a:srgbClr val="303030"/>
                </a:solidFill>
                <a:latin typeface="Bernoru"/>
                <a:ea typeface="Bernoru"/>
                <a:cs typeface="Bernoru"/>
                <a:sym typeface="Bernoru"/>
              </a:rPr>
              <a:t>I am a certified EMT. I earned </a:t>
            </a:r>
            <a:r>
              <a:rPr lang="en-US" sz="6913" spc="276">
                <a:solidFill>
                  <a:srgbClr val="FF5938"/>
                </a:solidFill>
                <a:latin typeface="Bernoru"/>
                <a:ea typeface="Bernoru"/>
                <a:cs typeface="Bernoru"/>
                <a:sym typeface="Bernoru"/>
              </a:rPr>
              <a:t>college credit</a:t>
            </a:r>
            <a:r>
              <a:rPr lang="en-US" sz="6913" spc="276">
                <a:solidFill>
                  <a:srgbClr val="303030"/>
                </a:solidFill>
                <a:latin typeface="Bernoru"/>
                <a:ea typeface="Bernoru"/>
                <a:cs typeface="Bernoru"/>
                <a:sym typeface="Bernoru"/>
              </a:rPr>
              <a:t> for my knowledge so I can finish my degree faster. </a:t>
            </a:r>
            <a:r>
              <a:rPr lang="en-US" sz="6913" spc="276">
                <a:solidFill>
                  <a:srgbClr val="F0DFC8"/>
                </a:solidFill>
                <a:latin typeface="Bernoru"/>
                <a:ea typeface="Bernoru"/>
                <a:cs typeface="Bernoru"/>
                <a:sym typeface="Bernoru"/>
              </a:rPr>
              <a:t> </a:t>
            </a:r>
          </a:p>
        </p:txBody>
      </p:sp>
      <p:sp>
        <p:nvSpPr>
          <p:cNvPr id="8" name="TextBox 8"/>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303030"/>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F5938"/>
                </a:solidFill>
                <a:latin typeface="Open Sans Bold"/>
                <a:ea typeface="Open Sans Bold"/>
                <a:cs typeface="Open Sans Bold"/>
                <a:sym typeface="Open Sans Bold"/>
              </a:rPr>
              <a:t>Take the next step.</a:t>
            </a:r>
            <a:r>
              <a:rPr lang="en-US" sz="4202" b="1">
                <a:solidFill>
                  <a:srgbClr val="303030"/>
                </a:solidFill>
                <a:latin typeface="Open Sans Bold"/>
                <a:ea typeface="Open Sans Bold"/>
                <a:cs typeface="Open Sans Bold"/>
                <a:sym typeface="Open Sans Bold"/>
              </a:rPr>
              <a:t> See if you can save time and money toward your degree.</a:t>
            </a:r>
          </a:p>
        </p:txBody>
      </p:sp>
      <p:sp>
        <p:nvSpPr>
          <p:cNvPr id="14" name="TextBox 14"/>
          <p:cNvSpPr txBox="1"/>
          <p:nvPr/>
        </p:nvSpPr>
        <p:spPr>
          <a:xfrm>
            <a:off x="1380538" y="76241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303030"/>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303030"/>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74634" y="1389648"/>
            <a:ext cx="14679223" cy="4505325"/>
          </a:xfrm>
          <a:prstGeom prst="rect">
            <a:avLst/>
          </a:prstGeom>
        </p:spPr>
        <p:txBody>
          <a:bodyPr lIns="0" tIns="0" rIns="0" bIns="0" rtlCol="0" anchor="t">
            <a:spAutoFit/>
          </a:bodyPr>
          <a:lstStyle/>
          <a:p>
            <a:pPr algn="l">
              <a:lnSpc>
                <a:spcPts val="8865"/>
              </a:lnSpc>
            </a:pPr>
            <a:r>
              <a:rPr lang="en-US" sz="7387" spc="295" dirty="0">
                <a:solidFill>
                  <a:srgbClr val="F7F7F7"/>
                </a:solidFill>
                <a:latin typeface="Bernoru"/>
                <a:ea typeface="Bernoru"/>
                <a:cs typeface="Bernoru"/>
                <a:sym typeface="Bernoru"/>
              </a:rPr>
              <a:t>I owned my own business for 10 years. [College] gave me </a:t>
            </a:r>
            <a:r>
              <a:rPr lang="en-US" sz="7387" spc="295" dirty="0">
                <a:solidFill>
                  <a:srgbClr val="FF785D"/>
                </a:solidFill>
                <a:latin typeface="Bernoru"/>
                <a:ea typeface="Bernoru"/>
                <a:cs typeface="Bernoru"/>
                <a:sym typeface="Bernoru"/>
              </a:rPr>
              <a:t>college credit</a:t>
            </a:r>
            <a:r>
              <a:rPr lang="en-US" sz="7387" spc="295" dirty="0">
                <a:solidFill>
                  <a:srgbClr val="F7F7F7"/>
                </a:solidFill>
                <a:latin typeface="Bernoru"/>
                <a:ea typeface="Bernoru"/>
                <a:cs typeface="Bernoru"/>
                <a:sym typeface="Bernoru"/>
              </a:rPr>
              <a:t> for my knowledge. </a:t>
            </a:r>
          </a:p>
        </p:txBody>
      </p:sp>
      <p:sp>
        <p:nvSpPr>
          <p:cNvPr id="8" name="TextBox 8"/>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7F7F7"/>
                </a:solidFill>
                <a:latin typeface="Open Sans Bold"/>
                <a:ea typeface="Open Sans Bold"/>
                <a:cs typeface="Open Sans Bold"/>
                <a:sym typeface="Open Sans Bold"/>
              </a:rPr>
              <a:t>Save time and money with credit for prior learning. </a:t>
            </a: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F785D"/>
                </a:solidFill>
                <a:latin typeface="Open Sans Bold"/>
                <a:ea typeface="Open Sans Bold"/>
                <a:cs typeface="Open Sans Bold"/>
                <a:sym typeface="Open Sans Bold"/>
              </a:rPr>
              <a:t>Take the next step.</a:t>
            </a:r>
            <a:r>
              <a:rPr lang="en-US" sz="4202" b="1">
                <a:solidFill>
                  <a:srgbClr val="FF5938"/>
                </a:solidFill>
                <a:latin typeface="Open Sans Bold"/>
                <a:ea typeface="Open Sans Bold"/>
                <a:cs typeface="Open Sans Bold"/>
                <a:sym typeface="Open Sans Bold"/>
              </a:rPr>
              <a:t>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14" name="TextBox 14"/>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785D"/>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5B6D"/>
        </a:solidFill>
        <a:effectLst/>
      </p:bgPr>
    </p:bg>
    <p:spTree>
      <p:nvGrpSpPr>
        <p:cNvPr id="1" name=""/>
        <p:cNvGrpSpPr/>
        <p:nvPr/>
      </p:nvGrpSpPr>
      <p:grpSpPr>
        <a:xfrm>
          <a:off x="0" y="0"/>
          <a:ext cx="0" cy="0"/>
          <a:chOff x="0" y="0"/>
          <a:chExt cx="0" cy="0"/>
        </a:xfrm>
      </p:grpSpPr>
      <p:sp>
        <p:nvSpPr>
          <p:cNvPr id="2" name="TextBox 2"/>
          <p:cNvSpPr txBox="1"/>
          <p:nvPr/>
        </p:nvSpPr>
        <p:spPr>
          <a:xfrm>
            <a:off x="848476" y="10401300"/>
            <a:ext cx="14762248" cy="1133475"/>
          </a:xfrm>
          <a:prstGeom prst="rect">
            <a:avLst/>
          </a:prstGeom>
        </p:spPr>
        <p:txBody>
          <a:bodyPr lIns="0" tIns="0" rIns="0" bIns="0" rtlCol="0" anchor="t">
            <a:spAutoFit/>
          </a:bodyPr>
          <a:lstStyle/>
          <a:p>
            <a:pPr algn="ctr">
              <a:lnSpc>
                <a:spcPts val="8865"/>
              </a:lnSpc>
            </a:pPr>
            <a:r>
              <a:rPr lang="en-US" sz="7387" spc="295">
                <a:solidFill>
                  <a:srgbClr val="F0DFC8"/>
                </a:solidFill>
                <a:latin typeface="Bernoru"/>
                <a:ea typeface="Bernoru"/>
                <a:cs typeface="Bernoru"/>
                <a:sym typeface="Bernoru"/>
              </a:rPr>
              <a:t>Copy Variations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2" name="TextBox 12"/>
          <p:cNvSpPr txBox="1"/>
          <p:nvPr/>
        </p:nvSpPr>
        <p:spPr>
          <a:xfrm>
            <a:off x="848476" y="1007033"/>
            <a:ext cx="14762248" cy="5629275"/>
          </a:xfrm>
          <a:prstGeom prst="rect">
            <a:avLst/>
          </a:prstGeom>
        </p:spPr>
        <p:txBody>
          <a:bodyPr lIns="0" tIns="0" rIns="0" bIns="0" rtlCol="0" anchor="t">
            <a:spAutoFit/>
          </a:bodyPr>
          <a:lstStyle/>
          <a:p>
            <a:pPr algn="l">
              <a:lnSpc>
                <a:spcPts val="8865"/>
              </a:lnSpc>
            </a:pPr>
            <a:r>
              <a:rPr lang="en-US" sz="7387" spc="295" dirty="0">
                <a:solidFill>
                  <a:srgbClr val="F0DFC8"/>
                </a:solidFill>
                <a:latin typeface="Bernoru"/>
                <a:ea typeface="Bernoru"/>
                <a:cs typeface="Bernoru"/>
                <a:sym typeface="Bernoru"/>
              </a:rPr>
              <a:t>I have a digital marketing certificate. [Institution name] awarded me </a:t>
            </a:r>
            <a:r>
              <a:rPr lang="en-US" sz="7387" spc="295" dirty="0">
                <a:solidFill>
                  <a:srgbClr val="FF5938"/>
                </a:solidFill>
                <a:latin typeface="Bernoru"/>
                <a:ea typeface="Bernoru"/>
                <a:cs typeface="Bernoru"/>
                <a:sym typeface="Bernoru"/>
              </a:rPr>
              <a:t>college credit</a:t>
            </a:r>
            <a:r>
              <a:rPr lang="en-US" sz="7387" spc="295" dirty="0">
                <a:solidFill>
                  <a:srgbClr val="F0DFC8"/>
                </a:solidFill>
                <a:latin typeface="Bernoru"/>
                <a:ea typeface="Bernoru"/>
                <a:cs typeface="Bernoru"/>
                <a:sym typeface="Bernoru"/>
              </a:rPr>
              <a:t> for that certificate.  </a:t>
            </a:r>
          </a:p>
        </p:txBody>
      </p:sp>
      <p:sp>
        <p:nvSpPr>
          <p:cNvPr id="13" name="TextBox 13"/>
          <p:cNvSpPr txBox="1"/>
          <p:nvPr/>
        </p:nvSpPr>
        <p:spPr>
          <a:xfrm>
            <a:off x="6268175" y="19686300"/>
            <a:ext cx="9781853"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 </a:t>
            </a:r>
          </a:p>
        </p:txBody>
      </p:sp>
      <p:sp>
        <p:nvSpPr>
          <p:cNvPr id="14" name="TextBox 14"/>
          <p:cNvSpPr txBox="1"/>
          <p:nvPr/>
        </p:nvSpPr>
        <p:spPr>
          <a:xfrm>
            <a:off x="1380538" y="7781571"/>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
        <p:nvSpPr>
          <p:cNvPr id="15" name="TextBox 15"/>
          <p:cNvSpPr txBox="1"/>
          <p:nvPr/>
        </p:nvSpPr>
        <p:spPr>
          <a:xfrm>
            <a:off x="931773" y="13777549"/>
            <a:ext cx="6201292" cy="2690974"/>
          </a:xfrm>
          <a:prstGeom prst="rect">
            <a:avLst/>
          </a:prstGeom>
        </p:spPr>
        <p:txBody>
          <a:bodyPr lIns="0" tIns="0" rIns="0" bIns="0" rtlCol="0" anchor="t">
            <a:spAutoFit/>
          </a:bodyPr>
          <a:lstStyle/>
          <a:p>
            <a:pPr algn="l">
              <a:lnSpc>
                <a:spcPts val="5379"/>
              </a:lnSpc>
            </a:pPr>
            <a:r>
              <a:rPr lang="en-US" sz="4202" b="1">
                <a:solidFill>
                  <a:srgbClr val="F0DFC8"/>
                </a:solidFill>
                <a:latin typeface="Open Sans Bold"/>
                <a:ea typeface="Open Sans Bold"/>
                <a:cs typeface="Open Sans Bold"/>
                <a:sym typeface="Open Sans Bold"/>
              </a:rPr>
              <a:t>Find out if you can save time and money with CPL —</a:t>
            </a:r>
            <a:r>
              <a:rPr lang="en-US" sz="4202" b="1">
                <a:solidFill>
                  <a:srgbClr val="FF5938"/>
                </a:solidFill>
                <a:latin typeface="Open Sans Bold"/>
                <a:ea typeface="Open Sans Bold"/>
                <a:cs typeface="Open Sans Bold"/>
                <a:sym typeface="Open Sans Bold"/>
              </a:rPr>
              <a:t> credit for prior learning.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1ABB2"/>
        </a:solidFill>
        <a:effectLst/>
      </p:bgPr>
    </p:bg>
    <p:spTree>
      <p:nvGrpSpPr>
        <p:cNvPr id="1" name=""/>
        <p:cNvGrpSpPr/>
        <p:nvPr/>
      </p:nvGrpSpPr>
      <p:grpSpPr>
        <a:xfrm>
          <a:off x="0" y="0"/>
          <a:ext cx="0" cy="0"/>
          <a:chOff x="0" y="0"/>
          <a:chExt cx="0" cy="0"/>
        </a:xfrm>
      </p:grpSpPr>
      <p:sp>
        <p:nvSpPr>
          <p:cNvPr id="2" name="Freeform 2"/>
          <p:cNvSpPr/>
          <p:nvPr/>
        </p:nvSpPr>
        <p:spPr>
          <a:xfrm>
            <a:off x="1645920" y="19909045"/>
            <a:ext cx="4779753" cy="1505622"/>
          </a:xfrm>
          <a:custGeom>
            <a:avLst/>
            <a:gdLst/>
            <a:ahLst/>
            <a:cxnLst/>
            <a:rect l="l" t="t" r="r" b="b"/>
            <a:pathLst>
              <a:path w="4779753" h="1505622">
                <a:moveTo>
                  <a:pt x="0" y="0"/>
                </a:moveTo>
                <a:lnTo>
                  <a:pt x="4779753" y="0"/>
                </a:lnTo>
                <a:lnTo>
                  <a:pt x="4779753" y="1505622"/>
                </a:lnTo>
                <a:lnTo>
                  <a:pt x="0" y="1505622"/>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848476" y="1074420"/>
            <a:ext cx="14762248" cy="1133475"/>
          </a:xfrm>
          <a:prstGeom prst="rect">
            <a:avLst/>
          </a:prstGeom>
        </p:spPr>
        <p:txBody>
          <a:bodyPr lIns="0" tIns="0" rIns="0" bIns="0" rtlCol="0" anchor="t">
            <a:spAutoFit/>
          </a:bodyPr>
          <a:lstStyle/>
          <a:p>
            <a:pPr algn="ctr">
              <a:lnSpc>
                <a:spcPts val="8865"/>
              </a:lnSpc>
            </a:pPr>
            <a:r>
              <a:rPr lang="en-US" sz="7387" spc="295" dirty="0">
                <a:solidFill>
                  <a:srgbClr val="F0DFC8"/>
                </a:solidFill>
                <a:latin typeface="Bernoru"/>
                <a:ea typeface="Bernoru"/>
                <a:cs typeface="Bernoru"/>
                <a:sym typeface="Bernoru"/>
              </a:rPr>
              <a:t>Using The CPL Posters</a:t>
            </a:r>
          </a:p>
        </p:txBody>
      </p:sp>
      <p:sp>
        <p:nvSpPr>
          <p:cNvPr id="5" name="TextBox 5"/>
          <p:cNvSpPr txBox="1"/>
          <p:nvPr/>
        </p:nvSpPr>
        <p:spPr>
          <a:xfrm>
            <a:off x="1269398" y="2746820"/>
            <a:ext cx="13920404" cy="14015375"/>
          </a:xfrm>
          <a:prstGeom prst="rect">
            <a:avLst/>
          </a:prstGeom>
        </p:spPr>
        <p:txBody>
          <a:bodyPr lIns="0" tIns="0" rIns="0" bIns="0" rtlCol="0" anchor="t">
            <a:spAutoFit/>
          </a:bodyPr>
          <a:lstStyle/>
          <a:p>
            <a:pPr algn="l">
              <a:lnSpc>
                <a:spcPts val="3465"/>
              </a:lnSpc>
            </a:pPr>
            <a:r>
              <a:rPr lang="en-US" sz="2887" spc="115" dirty="0">
                <a:solidFill>
                  <a:srgbClr val="1D4355"/>
                </a:solidFill>
                <a:latin typeface="Open Sans Light" pitchFamily="2" charset="0"/>
                <a:ea typeface="Open Sans Light" pitchFamily="2" charset="0"/>
                <a:cs typeface="Open Sans Light" pitchFamily="2" charset="0"/>
                <a:sym typeface="Open Sans"/>
              </a:rPr>
              <a:t>In the following pages, you’ll find a series of poster options promoting credit for prior learning (CPL) that you can customize for your campus and learners. </a:t>
            </a:r>
          </a:p>
          <a:p>
            <a:pPr algn="l">
              <a:lnSpc>
                <a:spcPts val="3465"/>
              </a:lnSpc>
            </a:pPr>
            <a:endParaRPr lang="en-US" sz="2887" spc="115" dirty="0">
              <a:solidFill>
                <a:srgbClr val="1D4355"/>
              </a:solidFill>
              <a:latin typeface="Open Sans Light" pitchFamily="2" charset="0"/>
              <a:ea typeface="Open Sans Light" pitchFamily="2" charset="0"/>
              <a:cs typeface="Open Sans Light" pitchFamily="2" charset="0"/>
              <a:sym typeface="Open Sans"/>
            </a:endParaRPr>
          </a:p>
          <a:p>
            <a:pPr algn="l">
              <a:lnSpc>
                <a:spcPts val="3465"/>
              </a:lnSpc>
            </a:pPr>
            <a:r>
              <a:rPr lang="en-US" sz="2887" spc="115" dirty="0">
                <a:solidFill>
                  <a:srgbClr val="1D4355"/>
                </a:solidFill>
                <a:latin typeface="Open Sans Light" pitchFamily="2" charset="0"/>
                <a:ea typeface="Open Sans Light" pitchFamily="2" charset="0"/>
                <a:cs typeface="Open Sans Light" pitchFamily="2" charset="0"/>
                <a:sym typeface="Open Sans"/>
              </a:rPr>
              <a:t>We encourage you to change the language to match your campus’ policies and programs related to CPL. On all posters, we have provided images and suggested language, but you can edit the language as you need.</a:t>
            </a:r>
          </a:p>
          <a:p>
            <a:pPr algn="l">
              <a:lnSpc>
                <a:spcPts val="3465"/>
              </a:lnSpc>
            </a:pPr>
            <a:endParaRPr lang="en-US" sz="2887" spc="115" dirty="0">
              <a:solidFill>
                <a:srgbClr val="1D4355"/>
              </a:solidFill>
              <a:latin typeface="Open Sans Light" pitchFamily="2" charset="0"/>
              <a:ea typeface="Open Sans Light" pitchFamily="2" charset="0"/>
              <a:cs typeface="Open Sans Light" pitchFamily="2" charset="0"/>
              <a:sym typeface="Open Sans"/>
            </a:endParaRPr>
          </a:p>
          <a:p>
            <a:pPr algn="l">
              <a:lnSpc>
                <a:spcPts val="3465"/>
              </a:lnSpc>
            </a:pPr>
            <a:r>
              <a:rPr lang="en-US" sz="2887" b="1" u="sng" spc="115" dirty="0">
                <a:solidFill>
                  <a:srgbClr val="1D4355"/>
                </a:solidFill>
                <a:latin typeface="Open Sans ExtraBold" pitchFamily="2" charset="0"/>
                <a:ea typeface="Open Sans ExtraBold" pitchFamily="2" charset="0"/>
                <a:cs typeface="Open Sans ExtraBold" pitchFamily="2" charset="0"/>
                <a:sym typeface="Open Sans"/>
              </a:rPr>
              <a:t>PowerPoint Directions:</a:t>
            </a:r>
          </a:p>
          <a:p>
            <a:r>
              <a:rPr lang="en-US" sz="3200" b="0" i="0" dirty="0">
                <a:solidFill>
                  <a:srgbClr val="1D4355"/>
                </a:solidFill>
                <a:effectLst/>
                <a:latin typeface="Open Sans Light" pitchFamily="2" charset="0"/>
                <a:ea typeface="Open Sans Light" pitchFamily="2" charset="0"/>
                <a:cs typeface="Open Sans Light" pitchFamily="2" charset="0"/>
              </a:rPr>
              <a:t>In the PowerPoint files, you can edit any of the languages on the page, but the images will all remain static. To edit the language, simply click on the text boxes and edit as you would with any PowerPoint. You can also change colors, font, and font sizes in the PowerPoint.</a:t>
            </a:r>
          </a:p>
          <a:p>
            <a:endParaRPr lang="en-US" sz="3200" dirty="0">
              <a:solidFill>
                <a:srgbClr val="1D4355"/>
              </a:solidFill>
              <a:effectLst/>
              <a:latin typeface="Open Sans Light" pitchFamily="2" charset="0"/>
              <a:ea typeface="Open Sans Light" pitchFamily="2" charset="0"/>
              <a:cs typeface="Open Sans Light" pitchFamily="2" charset="0"/>
            </a:endParaRPr>
          </a:p>
          <a:p>
            <a:r>
              <a:rPr lang="en-US" sz="3200" b="0" i="0" dirty="0">
                <a:solidFill>
                  <a:srgbClr val="1D4355"/>
                </a:solidFill>
                <a:effectLst/>
                <a:latin typeface="Open Sans Light" pitchFamily="2" charset="0"/>
                <a:ea typeface="Open Sans Light" pitchFamily="2" charset="0"/>
                <a:cs typeface="Open Sans Light" pitchFamily="2" charset="0"/>
              </a:rPr>
              <a:t>The posters use </a:t>
            </a:r>
            <a:r>
              <a:rPr lang="en-US" sz="3200" b="0" i="0" dirty="0" err="1">
                <a:solidFill>
                  <a:srgbClr val="1D4355"/>
                </a:solidFill>
                <a:effectLst/>
                <a:latin typeface="Open Sans Light" pitchFamily="2" charset="0"/>
                <a:ea typeface="Open Sans Light" pitchFamily="2" charset="0"/>
                <a:cs typeface="Open Sans Light" pitchFamily="2" charset="0"/>
              </a:rPr>
              <a:t>Bernoru</a:t>
            </a:r>
            <a:r>
              <a:rPr lang="en-US" sz="3200" b="0" i="0" dirty="0">
                <a:solidFill>
                  <a:srgbClr val="1D4355"/>
                </a:solidFill>
                <a:effectLst/>
                <a:latin typeface="Open Sans Light" pitchFamily="2" charset="0"/>
                <a:ea typeface="Open Sans Light" pitchFamily="2" charset="0"/>
                <a:cs typeface="Open Sans Light" pitchFamily="2" charset="0"/>
              </a:rPr>
              <a:t> and “Open Sans” fonts. </a:t>
            </a:r>
            <a:r>
              <a:rPr lang="en-US" sz="3200" b="0" i="0" dirty="0" err="1">
                <a:solidFill>
                  <a:srgbClr val="1D4355"/>
                </a:solidFill>
                <a:effectLst/>
                <a:latin typeface="Open Sans Light" pitchFamily="2" charset="0"/>
                <a:ea typeface="Open Sans Light" pitchFamily="2" charset="0"/>
                <a:cs typeface="Open Sans Light" pitchFamily="2" charset="0"/>
              </a:rPr>
              <a:t>Bernoru</a:t>
            </a:r>
            <a:r>
              <a:rPr lang="en-US" sz="3200" b="0" i="0" dirty="0">
                <a:solidFill>
                  <a:srgbClr val="1D4355"/>
                </a:solidFill>
                <a:effectLst/>
                <a:latin typeface="Open Sans Light" pitchFamily="2" charset="0"/>
                <a:ea typeface="Open Sans Light" pitchFamily="2" charset="0"/>
                <a:cs typeface="Open Sans Light" pitchFamily="2" charset="0"/>
              </a:rPr>
              <a:t> is part of the Microsoft Suite, and you can download and install Open Sans for free from Google. (</a:t>
            </a:r>
            <a:r>
              <a:rPr lang="en-US" sz="3200" b="0" i="0" dirty="0">
                <a:solidFill>
                  <a:srgbClr val="1D4355"/>
                </a:solidFill>
                <a:effectLst/>
                <a:latin typeface="Open Sans Light" pitchFamily="2" charset="0"/>
                <a:ea typeface="Open Sans Light" pitchFamily="2" charset="0"/>
                <a:cs typeface="Open Sans Light" pitchFamily="2" charset="0"/>
                <a:hlinkClick r:id="rId3"/>
              </a:rPr>
              <a:t>Click here to download Open Sans from Google Fonts</a:t>
            </a:r>
            <a:r>
              <a:rPr lang="en-US" sz="3200" b="0" i="0" dirty="0">
                <a:solidFill>
                  <a:srgbClr val="1D4355"/>
                </a:solidFill>
                <a:effectLst/>
                <a:latin typeface="Open Sans Light" pitchFamily="2" charset="0"/>
                <a:ea typeface="Open Sans Light" pitchFamily="2" charset="0"/>
                <a:cs typeface="Open Sans Light" pitchFamily="2" charset="0"/>
              </a:rPr>
              <a:t>.) You can also substitute Open Sans with Arial and </a:t>
            </a:r>
            <a:r>
              <a:rPr lang="en-US" sz="3200" b="0" i="0" dirty="0" err="1">
                <a:solidFill>
                  <a:srgbClr val="1D4355"/>
                </a:solidFill>
                <a:effectLst/>
                <a:latin typeface="Open Sans Light" pitchFamily="2" charset="0"/>
                <a:ea typeface="Open Sans Light" pitchFamily="2" charset="0"/>
                <a:cs typeface="Open Sans Light" pitchFamily="2" charset="0"/>
              </a:rPr>
              <a:t>Bernoru</a:t>
            </a:r>
            <a:r>
              <a:rPr lang="en-US" sz="3200" b="0" i="0" dirty="0">
                <a:solidFill>
                  <a:srgbClr val="1D4355"/>
                </a:solidFill>
                <a:effectLst/>
                <a:latin typeface="Open Sans Light" pitchFamily="2" charset="0"/>
                <a:ea typeface="Open Sans Light" pitchFamily="2" charset="0"/>
                <a:cs typeface="Open Sans Light" pitchFamily="2" charset="0"/>
              </a:rPr>
              <a:t> with Arial Black as a font.</a:t>
            </a:r>
            <a:endParaRPr lang="en-US" sz="3200" dirty="0">
              <a:solidFill>
                <a:srgbClr val="1D4355"/>
              </a:solidFill>
              <a:effectLst/>
              <a:latin typeface="Open Sans Light" pitchFamily="2" charset="0"/>
              <a:ea typeface="Open Sans Light" pitchFamily="2" charset="0"/>
              <a:cs typeface="Open Sans Light" pitchFamily="2" charset="0"/>
            </a:endParaRPr>
          </a:p>
          <a:p>
            <a:r>
              <a:rPr lang="en-US" sz="3200" b="0" i="0" dirty="0">
                <a:solidFill>
                  <a:srgbClr val="1D4355"/>
                </a:solidFill>
                <a:effectLst/>
                <a:latin typeface="Open Sans Light" pitchFamily="2" charset="0"/>
                <a:ea typeface="Open Sans Light" pitchFamily="2" charset="0"/>
                <a:cs typeface="Open Sans Light" pitchFamily="2" charset="0"/>
              </a:rPr>
              <a:t>The images and backgrounds are saved as backgrounds on each of the posters and are not editable. For a fully editable file, you’ll need to download the Adobe Creative Suite files. </a:t>
            </a:r>
            <a:endParaRPr lang="en-US" sz="3200" dirty="0">
              <a:solidFill>
                <a:srgbClr val="1D4355"/>
              </a:solidFill>
              <a:effectLst/>
              <a:latin typeface="Open Sans Light" pitchFamily="2" charset="0"/>
              <a:ea typeface="Open Sans Light" pitchFamily="2" charset="0"/>
              <a:cs typeface="Open Sans Light" pitchFamily="2" charset="0"/>
            </a:endParaRPr>
          </a:p>
          <a:p>
            <a:pPr algn="l">
              <a:lnSpc>
                <a:spcPts val="3465"/>
              </a:lnSpc>
            </a:pPr>
            <a:endParaRPr lang="en-US" sz="2887" spc="115" dirty="0">
              <a:solidFill>
                <a:srgbClr val="1D4355"/>
              </a:solidFill>
              <a:latin typeface="Open Sans Light" pitchFamily="2" charset="0"/>
              <a:ea typeface="Open Sans Light" pitchFamily="2" charset="0"/>
              <a:cs typeface="Open Sans Light" pitchFamily="2" charset="0"/>
              <a:sym typeface="Open Sans"/>
            </a:endParaRPr>
          </a:p>
          <a:p>
            <a:pPr algn="l">
              <a:lnSpc>
                <a:spcPts val="3465"/>
              </a:lnSpc>
            </a:pPr>
            <a:r>
              <a:rPr lang="en-US" sz="2887" b="1" u="sng" spc="115" dirty="0">
                <a:solidFill>
                  <a:srgbClr val="1D4355"/>
                </a:solidFill>
                <a:latin typeface="Open Sans ExtraBold" pitchFamily="2" charset="0"/>
                <a:ea typeface="Open Sans ExtraBold" pitchFamily="2" charset="0"/>
                <a:cs typeface="Open Sans ExtraBold" pitchFamily="2" charset="0"/>
                <a:sym typeface="Open Sans"/>
              </a:rPr>
              <a:t>Suggested Printing Size</a:t>
            </a:r>
          </a:p>
          <a:p>
            <a:pPr algn="l">
              <a:lnSpc>
                <a:spcPts val="3465"/>
              </a:lnSpc>
            </a:pPr>
            <a:r>
              <a:rPr lang="en-US" sz="2887" spc="115" dirty="0">
                <a:solidFill>
                  <a:srgbClr val="1D4355"/>
                </a:solidFill>
                <a:latin typeface="Open Sans Light" pitchFamily="2" charset="0"/>
                <a:ea typeface="Open Sans Light" pitchFamily="2" charset="0"/>
                <a:cs typeface="Open Sans Light" pitchFamily="2" charset="0"/>
                <a:sym typeface="Open Sans"/>
              </a:rPr>
              <a:t>These posters were designed to be 18 in. x 24 in. posters when printed.</a:t>
            </a:r>
          </a:p>
          <a:p>
            <a:pPr algn="l">
              <a:lnSpc>
                <a:spcPts val="3465"/>
              </a:lnSpc>
            </a:pPr>
            <a:endParaRPr lang="en-US" sz="2887" spc="115" dirty="0">
              <a:solidFill>
                <a:srgbClr val="1D4355"/>
              </a:solidFill>
              <a:latin typeface="Open Sans Light" pitchFamily="2" charset="0"/>
              <a:ea typeface="Open Sans Light" pitchFamily="2" charset="0"/>
              <a:cs typeface="Open Sans Light" pitchFamily="2" charset="0"/>
              <a:sym typeface="Open Sans"/>
            </a:endParaRPr>
          </a:p>
          <a:p>
            <a:pPr algn="l">
              <a:lnSpc>
                <a:spcPts val="3465"/>
              </a:lnSpc>
            </a:pPr>
            <a:endParaRPr lang="en-US" sz="2887" spc="115" dirty="0">
              <a:solidFill>
                <a:srgbClr val="1D4355"/>
              </a:solidFill>
              <a:latin typeface="Open Sans Light" pitchFamily="2" charset="0"/>
              <a:ea typeface="Open Sans Light" pitchFamily="2" charset="0"/>
              <a:cs typeface="Open Sans Light" pitchFamily="2" charset="0"/>
              <a:sym typeface="Open Sans"/>
            </a:endParaRPr>
          </a:p>
          <a:p>
            <a:pPr algn="ctr">
              <a:lnSpc>
                <a:spcPts val="3465"/>
              </a:lnSpc>
            </a:pPr>
            <a:r>
              <a:rPr lang="en-US" sz="2887" b="1" spc="115" dirty="0">
                <a:solidFill>
                  <a:srgbClr val="1D4355"/>
                </a:solidFill>
                <a:latin typeface="Open Sans ExtraBold" pitchFamily="2" charset="0"/>
                <a:ea typeface="Open Sans ExtraBold" pitchFamily="2" charset="0"/>
                <a:cs typeface="Open Sans ExtraBold" pitchFamily="2" charset="0"/>
                <a:sym typeface="Open Sans"/>
              </a:rPr>
              <a:t>Thank you for sharing the opportunity of credit for prior learning with your campus and students!</a:t>
            </a:r>
            <a:endParaRPr lang="en-US" sz="2887" b="1" spc="115" dirty="0">
              <a:solidFill>
                <a:srgbClr val="1D4355"/>
              </a:solidFill>
              <a:latin typeface="Open Sans ExtraBold" pitchFamily="2" charset="0"/>
              <a:ea typeface="Open Sans ExtraBold" pitchFamily="2" charset="0"/>
              <a:cs typeface="Open Sans ExtraBold" pitchFamily="2" charset="0"/>
              <a:sym typeface="Open Sans Bold"/>
            </a:endParaRPr>
          </a:p>
        </p:txBody>
      </p:sp>
      <p:pic>
        <p:nvPicPr>
          <p:cNvPr id="6" name="Picture 5">
            <a:extLst>
              <a:ext uri="{FF2B5EF4-FFF2-40B4-BE49-F238E27FC236}">
                <a16:creationId xmlns:a16="http://schemas.microsoft.com/office/drawing/2014/main" id="{DB178B81-4D96-04A1-C5A6-0873A3208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400" y="20040600"/>
            <a:ext cx="3581400" cy="15655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207345"/>
            <a:ext cx="15118256" cy="4629150"/>
          </a:xfrm>
          <a:prstGeom prst="rect">
            <a:avLst/>
          </a:prstGeom>
        </p:spPr>
        <p:txBody>
          <a:bodyPr lIns="0" tIns="0" rIns="0" bIns="0" rtlCol="0" anchor="t">
            <a:spAutoFit/>
          </a:bodyPr>
          <a:lstStyle/>
          <a:p>
            <a:pPr algn="l">
              <a:lnSpc>
                <a:spcPts val="9145"/>
              </a:lnSpc>
            </a:pPr>
            <a:r>
              <a:rPr lang="en-US" sz="7620" spc="304">
                <a:solidFill>
                  <a:srgbClr val="F0DFC8"/>
                </a:solidFill>
                <a:latin typeface="Bernoru"/>
                <a:ea typeface="Bernoru"/>
                <a:cs typeface="Bernoru"/>
                <a:sym typeface="Bernoru"/>
              </a:rPr>
              <a:t>I am fluent in two languages, which earned me </a:t>
            </a:r>
            <a:r>
              <a:rPr lang="en-US" sz="7620" spc="304">
                <a:solidFill>
                  <a:srgbClr val="51ABB2"/>
                </a:solidFill>
                <a:latin typeface="Bernoru"/>
                <a:ea typeface="Bernoru"/>
                <a:cs typeface="Bernoru"/>
                <a:sym typeface="Bernoru"/>
              </a:rPr>
              <a:t>college credit</a:t>
            </a:r>
            <a:r>
              <a:rPr lang="en-US" sz="7620" spc="304">
                <a:solidFill>
                  <a:srgbClr val="F0DFC8"/>
                </a:solidFill>
                <a:latin typeface="Bernoru"/>
                <a:ea typeface="Bernoru"/>
                <a:cs typeface="Bernoru"/>
                <a:sym typeface="Bernoru"/>
              </a:rPr>
              <a:t> toward my degree at [college].</a:t>
            </a:r>
          </a:p>
        </p:txBody>
      </p:sp>
      <p:sp>
        <p:nvSpPr>
          <p:cNvPr id="8" name="TextBox 8"/>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62983"/>
            <a:ext cx="6240267" cy="2043908"/>
          </a:xfrm>
          <a:prstGeom prst="rect">
            <a:avLst/>
          </a:prstGeom>
        </p:spPr>
        <p:txBody>
          <a:bodyPr lIns="0" tIns="0" rIns="0" bIns="0" rtlCol="0" anchor="t">
            <a:spAutoFit/>
          </a:bodyPr>
          <a:lstStyle/>
          <a:p>
            <a:pPr algn="l">
              <a:lnSpc>
                <a:spcPts val="4099"/>
              </a:lnSpc>
            </a:pPr>
            <a:r>
              <a:rPr lang="en-US" sz="3202" b="1">
                <a:solidFill>
                  <a:srgbClr val="51ABB2"/>
                </a:solidFill>
                <a:latin typeface="Open Sans Bold"/>
                <a:ea typeface="Open Sans Bold"/>
                <a:cs typeface="Open Sans Bold"/>
                <a:sym typeface="Open Sans Bold"/>
              </a:rPr>
              <a:t>The world is your classroom.</a:t>
            </a:r>
            <a:r>
              <a:rPr lang="en-US" sz="3202" b="1">
                <a:solidFill>
                  <a:srgbClr val="41C1BA"/>
                </a:solidFill>
                <a:latin typeface="Open Sans Bold"/>
                <a:ea typeface="Open Sans Bold"/>
                <a:cs typeface="Open Sans Bold"/>
                <a:sym typeface="Open Sans Bold"/>
              </a:rPr>
              <a:t> </a:t>
            </a:r>
            <a:r>
              <a:rPr lang="en-US" sz="3202" b="1">
                <a:solidFill>
                  <a:srgbClr val="F0DFC8"/>
                </a:solidFill>
                <a:latin typeface="Open Sans Bold"/>
                <a:ea typeface="Open Sans Bold"/>
                <a:cs typeface="Open Sans Bold"/>
                <a:sym typeface="Open Sans Bold"/>
              </a:rPr>
              <a:t>Earn college credit for your knowledge with credit for prior learning.</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207345"/>
            <a:ext cx="15118256" cy="4629150"/>
          </a:xfrm>
          <a:prstGeom prst="rect">
            <a:avLst/>
          </a:prstGeom>
        </p:spPr>
        <p:txBody>
          <a:bodyPr lIns="0" tIns="0" rIns="0" bIns="0" rtlCol="0" anchor="t">
            <a:spAutoFit/>
          </a:bodyPr>
          <a:lstStyle/>
          <a:p>
            <a:pPr algn="l">
              <a:lnSpc>
                <a:spcPts val="9145"/>
              </a:lnSpc>
            </a:pPr>
            <a:r>
              <a:rPr lang="en-US" sz="7620" spc="304">
                <a:solidFill>
                  <a:srgbClr val="F0DFC8"/>
                </a:solidFill>
                <a:latin typeface="Bernoru"/>
                <a:ea typeface="Bernoru"/>
                <a:cs typeface="Bernoru"/>
                <a:sym typeface="Bernoru"/>
              </a:rPr>
              <a:t>I am fluent in two languages, which earned me </a:t>
            </a:r>
            <a:r>
              <a:rPr lang="en-US" sz="7620" spc="304">
                <a:solidFill>
                  <a:srgbClr val="51ABB2"/>
                </a:solidFill>
                <a:latin typeface="Bernoru"/>
                <a:ea typeface="Bernoru"/>
                <a:cs typeface="Bernoru"/>
                <a:sym typeface="Bernoru"/>
              </a:rPr>
              <a:t>college credit</a:t>
            </a:r>
            <a:r>
              <a:rPr lang="en-US" sz="7620" spc="304">
                <a:solidFill>
                  <a:srgbClr val="F0DFC8"/>
                </a:solidFill>
                <a:latin typeface="Bernoru"/>
                <a:ea typeface="Bernoru"/>
                <a:cs typeface="Bernoru"/>
                <a:sym typeface="Bernoru"/>
              </a:rPr>
              <a:t> toward my degree at [college].</a:t>
            </a:r>
          </a:p>
        </p:txBody>
      </p:sp>
      <p:sp>
        <p:nvSpPr>
          <p:cNvPr id="12" name="TextBox 12"/>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3" name="TextBox 13"/>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4" name="TextBox 14"/>
          <p:cNvSpPr txBox="1"/>
          <p:nvPr/>
        </p:nvSpPr>
        <p:spPr>
          <a:xfrm>
            <a:off x="931773" y="13762983"/>
            <a:ext cx="6240267" cy="2043908"/>
          </a:xfrm>
          <a:prstGeom prst="rect">
            <a:avLst/>
          </a:prstGeom>
        </p:spPr>
        <p:txBody>
          <a:bodyPr lIns="0" tIns="0" rIns="0" bIns="0" rtlCol="0" anchor="t">
            <a:spAutoFit/>
          </a:bodyPr>
          <a:lstStyle/>
          <a:p>
            <a:pPr algn="l">
              <a:lnSpc>
                <a:spcPts val="4099"/>
              </a:lnSpc>
            </a:pPr>
            <a:r>
              <a:rPr lang="en-US" sz="3202" b="1">
                <a:solidFill>
                  <a:srgbClr val="51ABB2"/>
                </a:solidFill>
                <a:latin typeface="Open Sans Bold"/>
                <a:ea typeface="Open Sans Bold"/>
                <a:cs typeface="Open Sans Bold"/>
                <a:sym typeface="Open Sans Bold"/>
              </a:rPr>
              <a:t>The world is your classroom.</a:t>
            </a:r>
            <a:r>
              <a:rPr lang="en-US" sz="3202" b="1">
                <a:solidFill>
                  <a:srgbClr val="41C1BA"/>
                </a:solidFill>
                <a:latin typeface="Open Sans Bold"/>
                <a:ea typeface="Open Sans Bold"/>
                <a:cs typeface="Open Sans Bold"/>
                <a:sym typeface="Open Sans Bold"/>
              </a:rPr>
              <a:t> </a:t>
            </a:r>
            <a:r>
              <a:rPr lang="en-US" sz="3202" b="1">
                <a:solidFill>
                  <a:srgbClr val="F0DFC8"/>
                </a:solidFill>
                <a:latin typeface="Open Sans Bold"/>
                <a:ea typeface="Open Sans Bold"/>
                <a:cs typeface="Open Sans Bold"/>
                <a:sym typeface="Open Sans Bold"/>
              </a:rPr>
              <a:t>Earn college credit for your work &amp; life experiences with credit for prior learning.</a:t>
            </a:r>
          </a:p>
        </p:txBody>
      </p:sp>
      <p:sp>
        <p:nvSpPr>
          <p:cNvPr id="15" name="TextBox 15"/>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207345"/>
            <a:ext cx="15118256" cy="4629150"/>
          </a:xfrm>
          <a:prstGeom prst="rect">
            <a:avLst/>
          </a:prstGeom>
        </p:spPr>
        <p:txBody>
          <a:bodyPr lIns="0" tIns="0" rIns="0" bIns="0" rtlCol="0" anchor="t">
            <a:spAutoFit/>
          </a:bodyPr>
          <a:lstStyle/>
          <a:p>
            <a:pPr algn="l">
              <a:lnSpc>
                <a:spcPts val="9145"/>
              </a:lnSpc>
            </a:pPr>
            <a:r>
              <a:rPr lang="en-US" sz="7620" spc="304">
                <a:solidFill>
                  <a:srgbClr val="F0DFC8"/>
                </a:solidFill>
                <a:latin typeface="Bernoru"/>
                <a:ea typeface="Bernoru"/>
                <a:cs typeface="Bernoru"/>
                <a:sym typeface="Bernoru"/>
              </a:rPr>
              <a:t>I am fluent in two languages, which earned me </a:t>
            </a:r>
            <a:r>
              <a:rPr lang="en-US" sz="7620" spc="304">
                <a:solidFill>
                  <a:srgbClr val="51ABB2"/>
                </a:solidFill>
                <a:latin typeface="Bernoru"/>
                <a:ea typeface="Bernoru"/>
                <a:cs typeface="Bernoru"/>
                <a:sym typeface="Bernoru"/>
              </a:rPr>
              <a:t>college credit</a:t>
            </a:r>
            <a:r>
              <a:rPr lang="en-US" sz="7620" spc="304">
                <a:solidFill>
                  <a:srgbClr val="F0DFC8"/>
                </a:solidFill>
                <a:latin typeface="Bernoru"/>
                <a:ea typeface="Bernoru"/>
                <a:cs typeface="Bernoru"/>
                <a:sym typeface="Bernoru"/>
              </a:rPr>
              <a:t> toward my degree at [college].</a:t>
            </a:r>
          </a:p>
        </p:txBody>
      </p:sp>
      <p:sp>
        <p:nvSpPr>
          <p:cNvPr id="12" name="TextBox 12"/>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3" name="TextBox 13"/>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4" name="TextBox 14"/>
          <p:cNvSpPr txBox="1"/>
          <p:nvPr/>
        </p:nvSpPr>
        <p:spPr>
          <a:xfrm>
            <a:off x="931773" y="13762983"/>
            <a:ext cx="6240267" cy="2043908"/>
          </a:xfrm>
          <a:prstGeom prst="rect">
            <a:avLst/>
          </a:prstGeom>
        </p:spPr>
        <p:txBody>
          <a:bodyPr lIns="0" tIns="0" rIns="0" bIns="0" rtlCol="0" anchor="t">
            <a:spAutoFit/>
          </a:bodyPr>
          <a:lstStyle/>
          <a:p>
            <a:pPr algn="l">
              <a:lnSpc>
                <a:spcPts val="4099"/>
              </a:lnSpc>
            </a:pPr>
            <a:r>
              <a:rPr lang="en-US" sz="3202" b="1">
                <a:solidFill>
                  <a:srgbClr val="51ABB2"/>
                </a:solidFill>
                <a:latin typeface="Open Sans Bold"/>
                <a:ea typeface="Open Sans Bold"/>
                <a:cs typeface="Open Sans Bold"/>
                <a:sym typeface="Open Sans Bold"/>
              </a:rPr>
              <a:t>The world is your classroom.</a:t>
            </a:r>
            <a:r>
              <a:rPr lang="en-US" sz="3202" b="1">
                <a:solidFill>
                  <a:srgbClr val="41C1BA"/>
                </a:solidFill>
                <a:latin typeface="Open Sans Bold"/>
                <a:ea typeface="Open Sans Bold"/>
                <a:cs typeface="Open Sans Bold"/>
                <a:sym typeface="Open Sans Bold"/>
              </a:rPr>
              <a:t> </a:t>
            </a:r>
            <a:r>
              <a:rPr lang="en-US" sz="3202" b="1">
                <a:solidFill>
                  <a:srgbClr val="F0DFC8"/>
                </a:solidFill>
                <a:latin typeface="Open Sans Bold"/>
                <a:ea typeface="Open Sans Bold"/>
                <a:cs typeface="Open Sans Bold"/>
                <a:sym typeface="Open Sans Bold"/>
              </a:rPr>
              <a:t>Earn college credit for your work &amp; life experiences with credit for prior learning.</a:t>
            </a:r>
          </a:p>
        </p:txBody>
      </p:sp>
      <p:sp>
        <p:nvSpPr>
          <p:cNvPr id="15" name="TextBox 15"/>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513753"/>
            <a:ext cx="14726409" cy="4200525"/>
          </a:xfrm>
          <a:prstGeom prst="rect">
            <a:avLst/>
          </a:prstGeom>
        </p:spPr>
        <p:txBody>
          <a:bodyPr lIns="0" tIns="0" rIns="0" bIns="0" rtlCol="0" anchor="t">
            <a:spAutoFit/>
          </a:bodyPr>
          <a:lstStyle/>
          <a:p>
            <a:pPr algn="l">
              <a:lnSpc>
                <a:spcPts val="8296"/>
              </a:lnSpc>
            </a:pPr>
            <a:r>
              <a:rPr lang="en-US" sz="6913" spc="276">
                <a:solidFill>
                  <a:srgbClr val="F0DFC8"/>
                </a:solidFill>
                <a:latin typeface="Bernoru"/>
                <a:ea typeface="Bernoru"/>
                <a:cs typeface="Bernoru"/>
                <a:sym typeface="Bernoru"/>
              </a:rPr>
              <a:t>I’m a pharmacy technician. I saved time and money by getting </a:t>
            </a:r>
            <a:r>
              <a:rPr lang="en-US" sz="6913" spc="276">
                <a:solidFill>
                  <a:srgbClr val="51ABB2"/>
                </a:solidFill>
                <a:latin typeface="Bernoru"/>
                <a:ea typeface="Bernoru"/>
                <a:cs typeface="Bernoru"/>
                <a:sym typeface="Bernoru"/>
              </a:rPr>
              <a:t>college credit</a:t>
            </a:r>
            <a:r>
              <a:rPr lang="en-US" sz="6913" spc="276">
                <a:solidFill>
                  <a:srgbClr val="F0DFC8"/>
                </a:solidFill>
                <a:latin typeface="Bernoru"/>
                <a:ea typeface="Bernoru"/>
                <a:cs typeface="Bernoru"/>
                <a:sym typeface="Bernoru"/>
              </a:rPr>
              <a:t> for my on-the-job training. </a:t>
            </a:r>
          </a:p>
        </p:txBody>
      </p:sp>
      <p:sp>
        <p:nvSpPr>
          <p:cNvPr id="8" name="TextBox 8"/>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024912"/>
            <a:ext cx="5928466" cy="2756252"/>
          </a:xfrm>
          <a:prstGeom prst="rect">
            <a:avLst/>
          </a:prstGeom>
        </p:spPr>
        <p:txBody>
          <a:bodyPr lIns="0" tIns="0" rIns="0" bIns="0" rtlCol="0" anchor="t">
            <a:spAutoFit/>
          </a:bodyPr>
          <a:lstStyle/>
          <a:p>
            <a:pPr algn="l">
              <a:lnSpc>
                <a:spcPts val="4355"/>
              </a:lnSpc>
            </a:pPr>
            <a:r>
              <a:rPr lang="en-US" sz="3402" b="1">
                <a:solidFill>
                  <a:srgbClr val="F0DFC8"/>
                </a:solidFill>
                <a:latin typeface="Open Sans Bold"/>
                <a:ea typeface="Open Sans Bold"/>
                <a:cs typeface="Open Sans Bold"/>
                <a:sym typeface="Open Sans Bold"/>
              </a:rPr>
              <a:t>You can earn college credit based on work you‘ve already done. </a:t>
            </a:r>
            <a:r>
              <a:rPr lang="en-US" sz="3402" b="1">
                <a:solidFill>
                  <a:srgbClr val="51ABB2"/>
                </a:solidFill>
                <a:latin typeface="Open Sans Bold"/>
                <a:ea typeface="Open Sans Bold"/>
                <a:cs typeface="Open Sans Bold"/>
                <a:sym typeface="Open Sans Bold"/>
              </a:rPr>
              <a:t>Find out if credit for prior learning is an option for you.</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513753"/>
            <a:ext cx="14726409" cy="4200525"/>
          </a:xfrm>
          <a:prstGeom prst="rect">
            <a:avLst/>
          </a:prstGeom>
        </p:spPr>
        <p:txBody>
          <a:bodyPr lIns="0" tIns="0" rIns="0" bIns="0" rtlCol="0" anchor="t">
            <a:spAutoFit/>
          </a:bodyPr>
          <a:lstStyle/>
          <a:p>
            <a:pPr algn="l">
              <a:lnSpc>
                <a:spcPts val="8296"/>
              </a:lnSpc>
            </a:pPr>
            <a:r>
              <a:rPr lang="en-US" sz="6913" spc="276">
                <a:solidFill>
                  <a:srgbClr val="F0DFC8"/>
                </a:solidFill>
                <a:latin typeface="Bernoru"/>
                <a:ea typeface="Bernoru"/>
                <a:cs typeface="Bernoru"/>
                <a:sym typeface="Bernoru"/>
              </a:rPr>
              <a:t>I’m a pharmacy technician. I saved time and money by getting </a:t>
            </a:r>
            <a:r>
              <a:rPr lang="en-US" sz="6913" spc="276">
                <a:solidFill>
                  <a:srgbClr val="51ABB2"/>
                </a:solidFill>
                <a:latin typeface="Bernoru"/>
                <a:ea typeface="Bernoru"/>
                <a:cs typeface="Bernoru"/>
                <a:sym typeface="Bernoru"/>
              </a:rPr>
              <a:t>college credit</a:t>
            </a:r>
            <a:r>
              <a:rPr lang="en-US" sz="6913" spc="276">
                <a:solidFill>
                  <a:srgbClr val="F0DFC8"/>
                </a:solidFill>
                <a:latin typeface="Bernoru"/>
                <a:ea typeface="Bernoru"/>
                <a:cs typeface="Bernoru"/>
                <a:sym typeface="Bernoru"/>
              </a:rPr>
              <a:t> for my on-the-job training. </a:t>
            </a:r>
          </a:p>
        </p:txBody>
      </p:sp>
      <p:sp>
        <p:nvSpPr>
          <p:cNvPr id="8" name="TextBox 8"/>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024912"/>
            <a:ext cx="5928466" cy="2756252"/>
          </a:xfrm>
          <a:prstGeom prst="rect">
            <a:avLst/>
          </a:prstGeom>
        </p:spPr>
        <p:txBody>
          <a:bodyPr lIns="0" tIns="0" rIns="0" bIns="0" rtlCol="0" anchor="t">
            <a:spAutoFit/>
          </a:bodyPr>
          <a:lstStyle/>
          <a:p>
            <a:pPr algn="l">
              <a:lnSpc>
                <a:spcPts val="4355"/>
              </a:lnSpc>
            </a:pPr>
            <a:r>
              <a:rPr lang="en-US" sz="3402" b="1">
                <a:solidFill>
                  <a:srgbClr val="F0DFC8"/>
                </a:solidFill>
                <a:latin typeface="Open Sans Bold"/>
                <a:ea typeface="Open Sans Bold"/>
                <a:cs typeface="Open Sans Bold"/>
                <a:sym typeface="Open Sans Bold"/>
              </a:rPr>
              <a:t>You can earn college credit based on work you‘ve already done. </a:t>
            </a:r>
            <a:r>
              <a:rPr lang="en-US" sz="3402" b="1">
                <a:solidFill>
                  <a:srgbClr val="51ABB2"/>
                </a:solidFill>
                <a:latin typeface="Open Sans Bold"/>
                <a:ea typeface="Open Sans Bold"/>
                <a:cs typeface="Open Sans Bold"/>
                <a:sym typeface="Open Sans Bold"/>
              </a:rPr>
              <a:t>Find out if credit for prior learning is an option for you.</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74634" y="999403"/>
            <a:ext cx="13384170" cy="5248275"/>
          </a:xfrm>
          <a:prstGeom prst="rect">
            <a:avLst/>
          </a:prstGeom>
        </p:spPr>
        <p:txBody>
          <a:bodyPr lIns="0" tIns="0" rIns="0" bIns="0" rtlCol="0" anchor="t">
            <a:spAutoFit/>
          </a:bodyPr>
          <a:lstStyle/>
          <a:p>
            <a:pPr algn="l">
              <a:lnSpc>
                <a:spcPts val="8296"/>
              </a:lnSpc>
            </a:pPr>
            <a:r>
              <a:rPr lang="en-US" sz="6913" spc="276">
                <a:solidFill>
                  <a:srgbClr val="F0DFC8"/>
                </a:solidFill>
                <a:latin typeface="Bernoru"/>
                <a:ea typeface="Bernoru"/>
                <a:cs typeface="Bernoru"/>
                <a:sym typeface="Bernoru"/>
              </a:rPr>
              <a:t>I am a certified EMT. I earned </a:t>
            </a:r>
            <a:r>
              <a:rPr lang="en-US" sz="6913" spc="276">
                <a:solidFill>
                  <a:srgbClr val="51ABB2"/>
                </a:solidFill>
                <a:latin typeface="Bernoru"/>
                <a:ea typeface="Bernoru"/>
                <a:cs typeface="Bernoru"/>
                <a:sym typeface="Bernoru"/>
              </a:rPr>
              <a:t>college credit</a:t>
            </a:r>
            <a:r>
              <a:rPr lang="en-US" sz="6913" spc="276">
                <a:solidFill>
                  <a:srgbClr val="F0DFC8"/>
                </a:solidFill>
                <a:latin typeface="Bernoru"/>
                <a:ea typeface="Bernoru"/>
                <a:cs typeface="Bernoru"/>
                <a:sym typeface="Bernoru"/>
              </a:rPr>
              <a:t> for that knowledge so I can finish my degree faster.  </a:t>
            </a:r>
          </a:p>
        </p:txBody>
      </p:sp>
      <p:sp>
        <p:nvSpPr>
          <p:cNvPr id="8" name="TextBox 8"/>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77549"/>
            <a:ext cx="5577689" cy="2503522"/>
          </a:xfrm>
          <a:prstGeom prst="rect">
            <a:avLst/>
          </a:prstGeom>
        </p:spPr>
        <p:txBody>
          <a:bodyPr lIns="0" tIns="0" rIns="0" bIns="0" rtlCol="0" anchor="t">
            <a:spAutoFit/>
          </a:bodyPr>
          <a:lstStyle/>
          <a:p>
            <a:pPr algn="l">
              <a:lnSpc>
                <a:spcPts val="4995"/>
              </a:lnSpc>
            </a:pPr>
            <a:r>
              <a:rPr lang="en-US" sz="3902" b="1">
                <a:solidFill>
                  <a:srgbClr val="51ABB2"/>
                </a:solidFill>
                <a:latin typeface="Open Sans Bold"/>
                <a:ea typeface="Open Sans Bold"/>
                <a:cs typeface="Open Sans Bold"/>
                <a:sym typeface="Open Sans Bold"/>
              </a:rPr>
              <a:t>Save time and money completing your degree through credit for prior learning.</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74634" y="999403"/>
            <a:ext cx="13384170" cy="5248275"/>
          </a:xfrm>
          <a:prstGeom prst="rect">
            <a:avLst/>
          </a:prstGeom>
        </p:spPr>
        <p:txBody>
          <a:bodyPr lIns="0" tIns="0" rIns="0" bIns="0" rtlCol="0" anchor="t">
            <a:spAutoFit/>
          </a:bodyPr>
          <a:lstStyle/>
          <a:p>
            <a:pPr algn="l">
              <a:lnSpc>
                <a:spcPts val="8296"/>
              </a:lnSpc>
            </a:pPr>
            <a:r>
              <a:rPr lang="en-US" sz="6913" spc="276">
                <a:solidFill>
                  <a:srgbClr val="F0DFC8"/>
                </a:solidFill>
                <a:latin typeface="Bernoru"/>
                <a:ea typeface="Bernoru"/>
                <a:cs typeface="Bernoru"/>
                <a:sym typeface="Bernoru"/>
              </a:rPr>
              <a:t>I am a certified EMT. I earned </a:t>
            </a:r>
            <a:r>
              <a:rPr lang="en-US" sz="6913" spc="276">
                <a:solidFill>
                  <a:srgbClr val="51ABB2"/>
                </a:solidFill>
                <a:latin typeface="Bernoru"/>
                <a:ea typeface="Bernoru"/>
                <a:cs typeface="Bernoru"/>
                <a:sym typeface="Bernoru"/>
              </a:rPr>
              <a:t>college credit</a:t>
            </a:r>
            <a:r>
              <a:rPr lang="en-US" sz="6913" spc="276">
                <a:solidFill>
                  <a:srgbClr val="F0DFC8"/>
                </a:solidFill>
                <a:latin typeface="Bernoru"/>
                <a:ea typeface="Bernoru"/>
                <a:cs typeface="Bernoru"/>
                <a:sym typeface="Bernoru"/>
              </a:rPr>
              <a:t> for that knowledge so I can finish my degree faster.  </a:t>
            </a:r>
          </a:p>
        </p:txBody>
      </p:sp>
      <p:sp>
        <p:nvSpPr>
          <p:cNvPr id="12" name="TextBox 12"/>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3" name="TextBox 13"/>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4" name="TextBox 14"/>
          <p:cNvSpPr txBox="1"/>
          <p:nvPr/>
        </p:nvSpPr>
        <p:spPr>
          <a:xfrm>
            <a:off x="931773" y="13777549"/>
            <a:ext cx="5577689" cy="2503522"/>
          </a:xfrm>
          <a:prstGeom prst="rect">
            <a:avLst/>
          </a:prstGeom>
        </p:spPr>
        <p:txBody>
          <a:bodyPr lIns="0" tIns="0" rIns="0" bIns="0" rtlCol="0" anchor="t">
            <a:spAutoFit/>
          </a:bodyPr>
          <a:lstStyle/>
          <a:p>
            <a:pPr algn="l">
              <a:lnSpc>
                <a:spcPts val="4995"/>
              </a:lnSpc>
            </a:pPr>
            <a:r>
              <a:rPr lang="en-US" sz="3902" b="1">
                <a:solidFill>
                  <a:srgbClr val="51ABB2"/>
                </a:solidFill>
                <a:latin typeface="Open Sans Bold"/>
                <a:ea typeface="Open Sans Bold"/>
                <a:cs typeface="Open Sans Bold"/>
                <a:sym typeface="Open Sans Bold"/>
              </a:rPr>
              <a:t>Save time and money completing your degree through credit for prior learning.</a:t>
            </a:r>
          </a:p>
        </p:txBody>
      </p:sp>
      <p:sp>
        <p:nvSpPr>
          <p:cNvPr id="15" name="TextBox 15"/>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8" name="TextBox 8"/>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0DFC8"/>
                </a:solidFill>
                <a:latin typeface="Open Sans Bold"/>
                <a:ea typeface="Open Sans Bold"/>
                <a:cs typeface="Open Sans Bold"/>
                <a:sym typeface="Open Sans Bold"/>
              </a:rPr>
              <a:t>Can your knowledge earn you college credit? </a:t>
            </a:r>
            <a:r>
              <a:rPr lang="en-US" sz="4202" b="1">
                <a:solidFill>
                  <a:srgbClr val="FF5938"/>
                </a:solidFill>
                <a:latin typeface="Open Sans Bold"/>
                <a:ea typeface="Open Sans Bold"/>
                <a:cs typeface="Open Sans Bold"/>
                <a:sym typeface="Open Sans Bold"/>
              </a:rPr>
              <a:t>Let’s find out together.</a:t>
            </a:r>
          </a:p>
        </p:txBody>
      </p:sp>
      <p:sp>
        <p:nvSpPr>
          <p:cNvPr id="9" name="TextBox 9"/>
          <p:cNvSpPr txBox="1"/>
          <p:nvPr/>
        </p:nvSpPr>
        <p:spPr>
          <a:xfrm>
            <a:off x="974634" y="1389648"/>
            <a:ext cx="14762248" cy="450532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owned my own business for 10 years. [College] gave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my knowledge. </a:t>
            </a:r>
          </a:p>
        </p:txBody>
      </p:sp>
      <p:sp>
        <p:nvSpPr>
          <p:cNvPr id="10" name="TextBox 10"/>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4" name="TextBox 14"/>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2" name="TextBox 12"/>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0DFC8"/>
                </a:solidFill>
                <a:latin typeface="Open Sans Bold"/>
                <a:ea typeface="Open Sans Bold"/>
                <a:cs typeface="Open Sans Bold"/>
                <a:sym typeface="Open Sans Bold"/>
              </a:rPr>
              <a:t>Can your knowledge earn you college credit?  </a:t>
            </a:r>
            <a:r>
              <a:rPr lang="en-US" sz="4202" b="1">
                <a:solidFill>
                  <a:srgbClr val="FF5938"/>
                </a:solidFill>
                <a:latin typeface="Open Sans Bold"/>
                <a:ea typeface="Open Sans Bold"/>
                <a:cs typeface="Open Sans Bold"/>
                <a:sym typeface="Open Sans Bold"/>
              </a:rPr>
              <a:t>Let’s find out together.</a:t>
            </a:r>
          </a:p>
        </p:txBody>
      </p:sp>
      <p:sp>
        <p:nvSpPr>
          <p:cNvPr id="13" name="TextBox 13"/>
          <p:cNvSpPr txBox="1"/>
          <p:nvPr/>
        </p:nvSpPr>
        <p:spPr>
          <a:xfrm>
            <a:off x="974634" y="1389648"/>
            <a:ext cx="14762248" cy="450532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owned my own business for 10 years. [College] gave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my knowledge. </a:t>
            </a:r>
          </a:p>
        </p:txBody>
      </p:sp>
      <p:sp>
        <p:nvSpPr>
          <p:cNvPr id="14" name="TextBox 14"/>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5" name="TextBox 15"/>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2" name="TextBox 12"/>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F0DFC8"/>
                </a:solidFill>
                <a:latin typeface="Open Sans Bold"/>
                <a:ea typeface="Open Sans Bold"/>
                <a:cs typeface="Open Sans Bold"/>
                <a:sym typeface="Open Sans Bold"/>
              </a:rPr>
              <a:t>Can your knowledge earn you college credit?  </a:t>
            </a:r>
            <a:r>
              <a:rPr lang="en-US" sz="4202" b="1">
                <a:solidFill>
                  <a:srgbClr val="FF5938"/>
                </a:solidFill>
                <a:latin typeface="Open Sans Bold"/>
                <a:ea typeface="Open Sans Bold"/>
                <a:cs typeface="Open Sans Bold"/>
                <a:sym typeface="Open Sans Bold"/>
              </a:rPr>
              <a:t>Let’s find out together.</a:t>
            </a:r>
          </a:p>
        </p:txBody>
      </p:sp>
      <p:sp>
        <p:nvSpPr>
          <p:cNvPr id="13" name="TextBox 13"/>
          <p:cNvSpPr txBox="1"/>
          <p:nvPr/>
        </p:nvSpPr>
        <p:spPr>
          <a:xfrm>
            <a:off x="974634" y="1389648"/>
            <a:ext cx="14762248" cy="450532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 owned my own business for 10 years. [College] gave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for my knowledge. </a:t>
            </a:r>
          </a:p>
        </p:txBody>
      </p:sp>
      <p:sp>
        <p:nvSpPr>
          <p:cNvPr id="14" name="TextBox 14"/>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Save time and money with credit for prior learning. </a:t>
            </a:r>
          </a:p>
        </p:txBody>
      </p:sp>
      <p:sp>
        <p:nvSpPr>
          <p:cNvPr id="15" name="TextBox 15"/>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6"/>
          <p:cNvSpPr txBox="1"/>
          <p:nvPr/>
        </p:nvSpPr>
        <p:spPr>
          <a:xfrm>
            <a:off x="746088" y="1190178"/>
            <a:ext cx="16384963" cy="4270466"/>
          </a:xfrm>
          <a:prstGeom prst="rect">
            <a:avLst/>
          </a:prstGeom>
        </p:spPr>
        <p:txBody>
          <a:bodyPr lIns="0" tIns="0" rIns="0" bIns="0" rtlCol="0" anchor="t">
            <a:spAutoFit/>
          </a:bodyPr>
          <a:lstStyle/>
          <a:p>
            <a:pPr algn="l">
              <a:lnSpc>
                <a:spcPts val="11212"/>
              </a:lnSpc>
            </a:pPr>
            <a:r>
              <a:rPr lang="en-US" sz="9343" spc="373" dirty="0">
                <a:solidFill>
                  <a:srgbClr val="FFFFFF"/>
                </a:solidFill>
                <a:latin typeface="Bernoru"/>
                <a:ea typeface="Bernoru"/>
                <a:cs typeface="Bernoru"/>
                <a:sym typeface="Bernoru"/>
              </a:rPr>
              <a:t>EARN </a:t>
            </a:r>
            <a:r>
              <a:rPr lang="en-US" sz="9343" spc="373" dirty="0">
                <a:solidFill>
                  <a:srgbClr val="1CFFDD"/>
                </a:solidFill>
                <a:latin typeface="Bernoru"/>
                <a:ea typeface="Bernoru"/>
                <a:cs typeface="Bernoru"/>
                <a:sym typeface="Bernoru"/>
              </a:rPr>
              <a:t>COLLEGE CREDIT</a:t>
            </a:r>
            <a:r>
              <a:rPr lang="en-US" sz="9343" spc="373" dirty="0">
                <a:solidFill>
                  <a:srgbClr val="FFFFFF"/>
                </a:solidFill>
                <a:latin typeface="Bernoru"/>
                <a:ea typeface="Bernoru"/>
                <a:cs typeface="Bernoru"/>
                <a:sym typeface="Bernoru"/>
              </a:rPr>
              <a:t> FOR WHAT YOU ALREADY KNOW.  </a:t>
            </a:r>
          </a:p>
        </p:txBody>
      </p:sp>
      <p:sp>
        <p:nvSpPr>
          <p:cNvPr id="18" name="TextBox 18"/>
          <p:cNvSpPr txBox="1"/>
          <p:nvPr/>
        </p:nvSpPr>
        <p:spPr>
          <a:xfrm>
            <a:off x="7341039" y="19861417"/>
            <a:ext cx="8646474" cy="1511503"/>
          </a:xfrm>
          <a:prstGeom prst="rect">
            <a:avLst/>
          </a:prstGeom>
        </p:spPr>
        <p:txBody>
          <a:bodyPr lIns="0" tIns="0" rIns="0" bIns="0" rtlCol="0" anchor="t">
            <a:spAutoFit/>
          </a:bodyPr>
          <a:lstStyle/>
          <a:p>
            <a:pPr algn="l">
              <a:lnSpc>
                <a:spcPts val="4068"/>
              </a:lnSpc>
            </a:pPr>
            <a:r>
              <a:rPr lang="en-US" sz="3178" b="1" dirty="0">
                <a:solidFill>
                  <a:srgbClr val="FFFFFF"/>
                </a:solidFill>
                <a:latin typeface="Open Sans Bold"/>
                <a:ea typeface="Open Sans Bold"/>
                <a:cs typeface="Open Sans Bold"/>
                <a:sym typeface="Open Sans Bold"/>
              </a:rPr>
              <a:t>Call or text [name] at 888-555-5555. Or email [</a:t>
            </a:r>
            <a:r>
              <a:rPr lang="en-US" sz="3178" b="1" dirty="0" err="1">
                <a:solidFill>
                  <a:srgbClr val="FFFFFF"/>
                </a:solidFill>
                <a:latin typeface="Open Sans Bold"/>
                <a:ea typeface="Open Sans Bold"/>
                <a:cs typeface="Open Sans Bold"/>
                <a:sym typeface="Open Sans Bold"/>
              </a:rPr>
              <a:t>email@email.edu</a:t>
            </a:r>
            <a:r>
              <a:rPr lang="en-US" sz="3178" b="1" dirty="0">
                <a:solidFill>
                  <a:srgbClr val="FFFFFF"/>
                </a:solidFill>
                <a:latin typeface="Open Sans Bold"/>
                <a:ea typeface="Open Sans Bold"/>
                <a:cs typeface="Open Sans Bold"/>
                <a:sym typeface="Open Sans Bold"/>
              </a:rPr>
              <a:t>] to find out about your prior learning credit.</a:t>
            </a:r>
          </a:p>
        </p:txBody>
      </p:sp>
      <p:sp>
        <p:nvSpPr>
          <p:cNvPr id="19" name="TextBox 19"/>
          <p:cNvSpPr txBox="1"/>
          <p:nvPr/>
        </p:nvSpPr>
        <p:spPr>
          <a:xfrm>
            <a:off x="7566839" y="16587303"/>
            <a:ext cx="8420674" cy="2536816"/>
          </a:xfrm>
          <a:prstGeom prst="rect">
            <a:avLst/>
          </a:prstGeom>
        </p:spPr>
        <p:txBody>
          <a:bodyPr lIns="0" tIns="0" rIns="0" bIns="0" rtlCol="0" anchor="t">
            <a:spAutoFit/>
          </a:bodyPr>
          <a:lstStyle/>
          <a:p>
            <a:pPr algn="l">
              <a:lnSpc>
                <a:spcPts val="2897"/>
              </a:lnSpc>
            </a:pPr>
            <a:r>
              <a:rPr lang="en-US" sz="2498" b="1" spc="99" dirty="0">
                <a:solidFill>
                  <a:srgbClr val="FFFFFF"/>
                </a:solidFill>
                <a:latin typeface="Open Sans Bold"/>
                <a:ea typeface="Open Sans Bold"/>
                <a:cs typeface="Open Sans Bold"/>
                <a:sym typeface="Open Sans Bold"/>
              </a:rPr>
              <a:t>[Institution name] offers credit for prior learning, which gives you academic credit for skills and knowledge you already have. </a:t>
            </a:r>
          </a:p>
          <a:p>
            <a:pPr algn="l">
              <a:lnSpc>
                <a:spcPts val="2897"/>
              </a:lnSpc>
            </a:pPr>
            <a:endParaRPr lang="en-US" sz="2498" b="1" spc="99" dirty="0">
              <a:solidFill>
                <a:srgbClr val="FFFFFF"/>
              </a:solidFill>
              <a:latin typeface="Open Sans Bold"/>
              <a:ea typeface="Open Sans Bold"/>
              <a:cs typeface="Open Sans Bold"/>
              <a:sym typeface="Open Sans Bold"/>
            </a:endParaRPr>
          </a:p>
          <a:p>
            <a:pPr algn="l">
              <a:lnSpc>
                <a:spcPts val="2897"/>
              </a:lnSpc>
            </a:pPr>
            <a:r>
              <a:rPr lang="en-US" sz="2498" b="1" spc="99" dirty="0">
                <a:solidFill>
                  <a:srgbClr val="FFFFFF"/>
                </a:solidFill>
                <a:latin typeface="Open Sans Bold"/>
                <a:ea typeface="Open Sans Bold"/>
                <a:cs typeface="Open Sans Bold"/>
                <a:sym typeface="Open Sans Bold"/>
              </a:rPr>
              <a:t>Talk to us today to see if your knowledge and prior learning can be turned into credit to save you time and money toward your degree.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8" name="TextBox 8"/>
          <p:cNvSpPr txBox="1"/>
          <p:nvPr/>
        </p:nvSpPr>
        <p:spPr>
          <a:xfrm>
            <a:off x="931773" y="13622140"/>
            <a:ext cx="6201292" cy="2316070"/>
          </a:xfrm>
          <a:prstGeom prst="rect">
            <a:avLst/>
          </a:prstGeom>
        </p:spPr>
        <p:txBody>
          <a:bodyPr lIns="0" tIns="0" rIns="0" bIns="0" rtlCol="0" anchor="t">
            <a:spAutoFit/>
          </a:bodyPr>
          <a:lstStyle/>
          <a:p>
            <a:pPr algn="l">
              <a:lnSpc>
                <a:spcPts val="4611"/>
              </a:lnSpc>
            </a:pPr>
            <a:r>
              <a:rPr lang="en-US" sz="3602" b="1">
                <a:solidFill>
                  <a:srgbClr val="F0DFC8"/>
                </a:solidFill>
                <a:latin typeface="Open Sans Bold"/>
                <a:ea typeface="Open Sans Bold"/>
                <a:cs typeface="Open Sans Bold"/>
                <a:sym typeface="Open Sans Bold"/>
              </a:rPr>
              <a:t>Learn how credit for prior learning can help you earn </a:t>
            </a:r>
            <a:r>
              <a:rPr lang="en-US" sz="3602" b="1">
                <a:solidFill>
                  <a:srgbClr val="FF5938"/>
                </a:solidFill>
                <a:latin typeface="Open Sans Bold"/>
                <a:ea typeface="Open Sans Bold"/>
                <a:cs typeface="Open Sans Bold"/>
                <a:sym typeface="Open Sans Bold"/>
              </a:rPr>
              <a:t>college credit</a:t>
            </a:r>
            <a:r>
              <a:rPr lang="en-US" sz="3602" b="1">
                <a:solidFill>
                  <a:srgbClr val="F0DFC8"/>
                </a:solidFill>
                <a:latin typeface="Open Sans Bold"/>
                <a:ea typeface="Open Sans Bold"/>
                <a:cs typeface="Open Sans Bold"/>
                <a:sym typeface="Open Sans Bold"/>
              </a:rPr>
              <a:t> for your knowledge.</a:t>
            </a:r>
          </a:p>
        </p:txBody>
      </p:sp>
      <p:sp>
        <p:nvSpPr>
          <p:cNvPr id="9" name="TextBox 9"/>
          <p:cNvSpPr txBox="1"/>
          <p:nvPr/>
        </p:nvSpPr>
        <p:spPr>
          <a:xfrm>
            <a:off x="974634" y="1389648"/>
            <a:ext cx="14628024" cy="4505325"/>
          </a:xfrm>
          <a:prstGeom prst="rect">
            <a:avLst/>
          </a:prstGeom>
        </p:spPr>
        <p:txBody>
          <a:bodyPr lIns="0" tIns="0" rIns="0" bIns="0" rtlCol="0" anchor="t">
            <a:spAutoFit/>
          </a:bodyPr>
          <a:lstStyle/>
          <a:p>
            <a:pPr algn="l">
              <a:lnSpc>
                <a:spcPts val="8865"/>
              </a:lnSpc>
            </a:pPr>
            <a:r>
              <a:rPr lang="en-US" sz="7387" spc="295">
                <a:solidFill>
                  <a:srgbClr val="F0DFC8"/>
                </a:solidFill>
                <a:latin typeface="Bernoru"/>
                <a:ea typeface="Bernoru"/>
                <a:cs typeface="Bernoru"/>
                <a:sym typeface="Bernoru"/>
              </a:rPr>
              <a:t>I’m a veteran. My time in the military earned me </a:t>
            </a:r>
            <a:r>
              <a:rPr lang="en-US" sz="7387" spc="295">
                <a:solidFill>
                  <a:srgbClr val="FF5938"/>
                </a:solidFill>
                <a:latin typeface="Bernoru"/>
                <a:ea typeface="Bernoru"/>
                <a:cs typeface="Bernoru"/>
                <a:sym typeface="Bernoru"/>
              </a:rPr>
              <a:t>college credit</a:t>
            </a:r>
            <a:r>
              <a:rPr lang="en-US" sz="7387" spc="295">
                <a:solidFill>
                  <a:srgbClr val="F0DFC8"/>
                </a:solidFill>
                <a:latin typeface="Bernoru"/>
                <a:ea typeface="Bernoru"/>
                <a:cs typeface="Bernoru"/>
                <a:sym typeface="Bernoru"/>
              </a:rPr>
              <a:t> at [institution name].  </a:t>
            </a:r>
          </a:p>
        </p:txBody>
      </p:sp>
      <p:sp>
        <p:nvSpPr>
          <p:cNvPr id="10" name="TextBox 10"/>
          <p:cNvSpPr txBox="1"/>
          <p:nvPr/>
        </p:nvSpPr>
        <p:spPr>
          <a:xfrm>
            <a:off x="6268175" y="19686300"/>
            <a:ext cx="9781853" cy="1647825"/>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 </a:t>
            </a:r>
          </a:p>
        </p:txBody>
      </p:sp>
      <p:sp>
        <p:nvSpPr>
          <p:cNvPr id="14" name="TextBox 14"/>
          <p:cNvSpPr txBox="1"/>
          <p:nvPr/>
        </p:nvSpPr>
        <p:spPr>
          <a:xfrm>
            <a:off x="1380538" y="7395500"/>
            <a:ext cx="7110363" cy="4538653"/>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FF5938"/>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4"/>
          <p:cNvSpPr/>
          <p:nvPr/>
        </p:nvSpPr>
        <p:spPr>
          <a:xfrm rot="-10800000">
            <a:off x="8323556" y="17797345"/>
            <a:ext cx="8135710" cy="4342435"/>
          </a:xfrm>
          <a:custGeom>
            <a:avLst/>
            <a:gdLst/>
            <a:ahLst/>
            <a:cxnLst/>
            <a:rect l="l" t="t" r="r" b="b"/>
            <a:pathLst>
              <a:path w="8135710" h="4342435">
                <a:moveTo>
                  <a:pt x="0" y="0"/>
                </a:moveTo>
                <a:lnTo>
                  <a:pt x="8135711" y="0"/>
                </a:lnTo>
                <a:lnTo>
                  <a:pt x="8135711" y="4342436"/>
                </a:lnTo>
                <a:lnTo>
                  <a:pt x="0" y="4342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746088" y="1374419"/>
            <a:ext cx="15713112" cy="4086225"/>
          </a:xfrm>
          <a:prstGeom prst="rect">
            <a:avLst/>
          </a:prstGeom>
        </p:spPr>
        <p:txBody>
          <a:bodyPr lIns="0" tIns="0" rIns="0" bIns="0" rtlCol="0" anchor="t">
            <a:spAutoFit/>
          </a:bodyPr>
          <a:lstStyle/>
          <a:p>
            <a:pPr algn="l">
              <a:lnSpc>
                <a:spcPts val="10752"/>
              </a:lnSpc>
            </a:pPr>
            <a:r>
              <a:rPr lang="en-US" sz="8960" b="1" spc="358" dirty="0">
                <a:solidFill>
                  <a:srgbClr val="FFFFFF"/>
                </a:solidFill>
                <a:latin typeface="Montserrat Ultra-Bold"/>
                <a:ea typeface="Montserrat Ultra-Bold"/>
                <a:cs typeface="Montserrat Ultra-Bold"/>
                <a:sym typeface="Montserrat Ultra-Bold"/>
              </a:rPr>
              <a:t>EARN </a:t>
            </a:r>
            <a:r>
              <a:rPr lang="en-US" sz="8960" b="1" spc="358" dirty="0">
                <a:solidFill>
                  <a:srgbClr val="FF5938"/>
                </a:solidFill>
                <a:latin typeface="Montserrat Ultra-Bold"/>
                <a:ea typeface="Montserrat Ultra-Bold"/>
                <a:cs typeface="Montserrat Ultra-Bold"/>
                <a:sym typeface="Montserrat Ultra-Bold"/>
              </a:rPr>
              <a:t>COLLEGE CREDIT</a:t>
            </a:r>
            <a:r>
              <a:rPr lang="en-US" sz="8960" b="1" spc="358" dirty="0">
                <a:solidFill>
                  <a:srgbClr val="FFFFFF"/>
                </a:solidFill>
                <a:latin typeface="Montserrat Ultra-Bold"/>
                <a:ea typeface="Montserrat Ultra-Bold"/>
                <a:cs typeface="Montserrat Ultra-Bold"/>
                <a:sym typeface="Montserrat Ultra-Bold"/>
              </a:rPr>
              <a:t> FOR WHAT YOU ALREADY KNOW.  </a:t>
            </a:r>
          </a:p>
        </p:txBody>
      </p:sp>
      <p:sp>
        <p:nvSpPr>
          <p:cNvPr id="18" name="TextBox 18"/>
          <p:cNvSpPr txBox="1"/>
          <p:nvPr/>
        </p:nvSpPr>
        <p:spPr>
          <a:xfrm>
            <a:off x="7341039" y="19861417"/>
            <a:ext cx="8646474" cy="1511503"/>
          </a:xfrm>
          <a:prstGeom prst="rect">
            <a:avLst/>
          </a:prstGeom>
        </p:spPr>
        <p:txBody>
          <a:bodyPr lIns="0" tIns="0" rIns="0" bIns="0" rtlCol="0" anchor="t">
            <a:spAutoFit/>
          </a:bodyPr>
          <a:lstStyle/>
          <a:p>
            <a:pPr algn="l">
              <a:lnSpc>
                <a:spcPts val="4068"/>
              </a:lnSpc>
            </a:pPr>
            <a:r>
              <a:rPr lang="en-US" sz="3178" b="1">
                <a:solidFill>
                  <a:srgbClr val="FFFFFF"/>
                </a:solidFill>
                <a:latin typeface="Open Sans Bold"/>
                <a:ea typeface="Open Sans Bold"/>
                <a:cs typeface="Open Sans Bold"/>
                <a:sym typeface="Open Sans Bold"/>
              </a:rPr>
              <a:t>Call or text [name] at 888-555-5555. Or email [email@email.edu] to find out about your prior learning credit.</a:t>
            </a:r>
          </a:p>
        </p:txBody>
      </p:sp>
      <p:sp>
        <p:nvSpPr>
          <p:cNvPr id="19" name="TextBox 19"/>
          <p:cNvSpPr txBox="1"/>
          <p:nvPr/>
        </p:nvSpPr>
        <p:spPr>
          <a:xfrm>
            <a:off x="7810141" y="16765728"/>
            <a:ext cx="7822571" cy="2335890"/>
          </a:xfrm>
          <a:prstGeom prst="rect">
            <a:avLst/>
          </a:prstGeom>
        </p:spPr>
        <p:txBody>
          <a:bodyPr lIns="0" tIns="0" rIns="0" bIns="0" rtlCol="0" anchor="t">
            <a:spAutoFit/>
          </a:bodyPr>
          <a:lstStyle/>
          <a:p>
            <a:pPr algn="l">
              <a:lnSpc>
                <a:spcPts val="2692"/>
              </a:lnSpc>
            </a:pPr>
            <a:r>
              <a:rPr lang="en-US" sz="2320" b="1" spc="92">
                <a:solidFill>
                  <a:srgbClr val="FFFFFF"/>
                </a:solidFill>
                <a:latin typeface="Open Sans Bold"/>
                <a:ea typeface="Open Sans Bold"/>
                <a:cs typeface="Open Sans Bold"/>
                <a:sym typeface="Open Sans Bold"/>
              </a:rPr>
              <a:t>[Institution name] offers credit for prior learning (CPL), which gives you academic credit for skills and knowledge you already have. </a:t>
            </a:r>
          </a:p>
          <a:p>
            <a:pPr algn="l">
              <a:lnSpc>
                <a:spcPts val="2692"/>
              </a:lnSpc>
            </a:pPr>
            <a:endParaRPr lang="en-US" sz="2320" b="1" spc="92">
              <a:solidFill>
                <a:srgbClr val="FFFFFF"/>
              </a:solidFill>
              <a:latin typeface="Open Sans Bold"/>
              <a:ea typeface="Open Sans Bold"/>
              <a:cs typeface="Open Sans Bold"/>
              <a:sym typeface="Open Sans Bold"/>
            </a:endParaRPr>
          </a:p>
          <a:p>
            <a:pPr algn="l">
              <a:lnSpc>
                <a:spcPts val="2692"/>
              </a:lnSpc>
            </a:pPr>
            <a:r>
              <a:rPr lang="en-US" sz="2320" b="1" spc="92">
                <a:solidFill>
                  <a:srgbClr val="FFFFFF"/>
                </a:solidFill>
                <a:latin typeface="Open Sans Bold"/>
                <a:ea typeface="Open Sans Bold"/>
                <a:cs typeface="Open Sans Bold"/>
                <a:sym typeface="Open Sans Bold"/>
              </a:rPr>
              <a:t>Talk to us today to see if your knowledge can be turned into credit to save you time and money toward your degree.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6"/>
          <p:cNvSpPr txBox="1"/>
          <p:nvPr/>
        </p:nvSpPr>
        <p:spPr>
          <a:xfrm>
            <a:off x="746088" y="1156672"/>
            <a:ext cx="16513808" cy="4303973"/>
          </a:xfrm>
          <a:prstGeom prst="rect">
            <a:avLst/>
          </a:prstGeom>
        </p:spPr>
        <p:txBody>
          <a:bodyPr lIns="0" tIns="0" rIns="0" bIns="0" rtlCol="0" anchor="t">
            <a:spAutoFit/>
          </a:bodyPr>
          <a:lstStyle/>
          <a:p>
            <a:pPr algn="l">
              <a:lnSpc>
                <a:spcPts val="11300"/>
              </a:lnSpc>
            </a:pPr>
            <a:r>
              <a:rPr lang="en-US" sz="9417" spc="376" dirty="0">
                <a:solidFill>
                  <a:srgbClr val="F0DFC8"/>
                </a:solidFill>
                <a:latin typeface="Bernoru"/>
                <a:ea typeface="Bernoru"/>
                <a:cs typeface="Bernoru"/>
                <a:sym typeface="Bernoru"/>
              </a:rPr>
              <a:t>EARN </a:t>
            </a:r>
            <a:r>
              <a:rPr lang="en-US" sz="9417" spc="376" dirty="0">
                <a:solidFill>
                  <a:srgbClr val="FF5938"/>
                </a:solidFill>
                <a:latin typeface="Bernoru"/>
                <a:ea typeface="Bernoru"/>
                <a:cs typeface="Bernoru"/>
                <a:sym typeface="Bernoru"/>
              </a:rPr>
              <a:t>COLLEGE CREDIT</a:t>
            </a:r>
            <a:r>
              <a:rPr lang="en-US" sz="9417" spc="376" dirty="0">
                <a:solidFill>
                  <a:srgbClr val="F0DFC8"/>
                </a:solidFill>
                <a:latin typeface="Bernoru"/>
                <a:ea typeface="Bernoru"/>
                <a:cs typeface="Bernoru"/>
                <a:sym typeface="Bernoru"/>
              </a:rPr>
              <a:t> FOR WHAT YOU ALREADY KNOW.  </a:t>
            </a:r>
          </a:p>
        </p:txBody>
      </p:sp>
      <p:sp>
        <p:nvSpPr>
          <p:cNvPr id="18" name="TextBox 18"/>
          <p:cNvSpPr txBox="1"/>
          <p:nvPr/>
        </p:nvSpPr>
        <p:spPr>
          <a:xfrm>
            <a:off x="7341039" y="19861417"/>
            <a:ext cx="8646474" cy="1511503"/>
          </a:xfrm>
          <a:prstGeom prst="rect">
            <a:avLst/>
          </a:prstGeom>
        </p:spPr>
        <p:txBody>
          <a:bodyPr lIns="0" tIns="0" rIns="0" bIns="0" rtlCol="0" anchor="t">
            <a:spAutoFit/>
          </a:bodyPr>
          <a:lstStyle/>
          <a:p>
            <a:pPr algn="l">
              <a:lnSpc>
                <a:spcPts val="4068"/>
              </a:lnSpc>
            </a:pPr>
            <a:r>
              <a:rPr lang="en-US" sz="3178"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9" name="TextBox 19"/>
          <p:cNvSpPr txBox="1"/>
          <p:nvPr/>
        </p:nvSpPr>
        <p:spPr>
          <a:xfrm>
            <a:off x="7830042" y="16651364"/>
            <a:ext cx="7910727" cy="2402660"/>
          </a:xfrm>
          <a:prstGeom prst="rect">
            <a:avLst/>
          </a:prstGeom>
        </p:spPr>
        <p:txBody>
          <a:bodyPr lIns="0" tIns="0" rIns="0" bIns="0" rtlCol="0" anchor="t">
            <a:spAutoFit/>
          </a:bodyPr>
          <a:lstStyle/>
          <a:p>
            <a:pPr algn="l">
              <a:lnSpc>
                <a:spcPts val="2713"/>
              </a:lnSpc>
            </a:pPr>
            <a:r>
              <a:rPr lang="en-US" sz="2339" b="1" spc="93">
                <a:solidFill>
                  <a:srgbClr val="F0DFC8"/>
                </a:solidFill>
                <a:latin typeface="Open Sans Bold"/>
                <a:ea typeface="Open Sans Bold"/>
                <a:cs typeface="Open Sans Bold"/>
                <a:sym typeface="Open Sans Bold"/>
              </a:rPr>
              <a:t>[Institution name] offers credit for prior learning, which gives you college credit for skills and knowledge you already have. </a:t>
            </a:r>
          </a:p>
          <a:p>
            <a:pPr algn="l">
              <a:lnSpc>
                <a:spcPts val="2713"/>
              </a:lnSpc>
            </a:pPr>
            <a:endParaRPr lang="en-US" sz="2339" b="1" spc="93">
              <a:solidFill>
                <a:srgbClr val="F0DFC8"/>
              </a:solidFill>
              <a:latin typeface="Open Sans Bold"/>
              <a:ea typeface="Open Sans Bold"/>
              <a:cs typeface="Open Sans Bold"/>
              <a:sym typeface="Open Sans Bold"/>
            </a:endParaRPr>
          </a:p>
          <a:p>
            <a:pPr algn="l">
              <a:lnSpc>
                <a:spcPts val="2713"/>
              </a:lnSpc>
            </a:pPr>
            <a:r>
              <a:rPr lang="en-US" sz="2339" b="1" spc="93">
                <a:solidFill>
                  <a:srgbClr val="F0DFC8"/>
                </a:solidFill>
                <a:latin typeface="Open Sans Bold"/>
                <a:ea typeface="Open Sans Bold"/>
                <a:cs typeface="Open Sans Bold"/>
                <a:sym typeface="Open Sans Bold"/>
              </a:rPr>
              <a:t>Talk to us today to see if your knowledge and prior learning can be turned into credit to save you time and money toward your degree.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extBox 2"/>
          <p:cNvSpPr txBox="1"/>
          <p:nvPr/>
        </p:nvSpPr>
        <p:spPr>
          <a:xfrm>
            <a:off x="848476" y="10401300"/>
            <a:ext cx="14762248" cy="1133475"/>
          </a:xfrm>
          <a:prstGeom prst="rect">
            <a:avLst/>
          </a:prstGeom>
        </p:spPr>
        <p:txBody>
          <a:bodyPr lIns="0" tIns="0" rIns="0" bIns="0" rtlCol="0" anchor="t">
            <a:spAutoFit/>
          </a:bodyPr>
          <a:lstStyle/>
          <a:p>
            <a:pPr algn="ctr">
              <a:lnSpc>
                <a:spcPts val="8865"/>
              </a:lnSpc>
            </a:pPr>
            <a:r>
              <a:rPr lang="en-US" sz="7387" spc="295">
                <a:solidFill>
                  <a:srgbClr val="F0DFC8"/>
                </a:solidFill>
                <a:latin typeface="Bernoru"/>
                <a:ea typeface="Bernoru"/>
                <a:cs typeface="Bernoru"/>
                <a:sym typeface="Bernoru"/>
              </a:rPr>
              <a:t>Personas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207345"/>
            <a:ext cx="15118256" cy="4629150"/>
          </a:xfrm>
          <a:prstGeom prst="rect">
            <a:avLst/>
          </a:prstGeom>
        </p:spPr>
        <p:txBody>
          <a:bodyPr lIns="0" tIns="0" rIns="0" bIns="0" rtlCol="0" anchor="t">
            <a:spAutoFit/>
          </a:bodyPr>
          <a:lstStyle/>
          <a:p>
            <a:pPr algn="l">
              <a:lnSpc>
                <a:spcPts val="9145"/>
              </a:lnSpc>
            </a:pPr>
            <a:r>
              <a:rPr lang="en-US" sz="7620" spc="304" dirty="0">
                <a:solidFill>
                  <a:srgbClr val="F0DFC8"/>
                </a:solidFill>
                <a:latin typeface="Bernoru"/>
                <a:ea typeface="Bernoru"/>
                <a:cs typeface="Bernoru"/>
                <a:sym typeface="Bernoru"/>
              </a:rPr>
              <a:t>I am fluent in two languages, which earned me </a:t>
            </a:r>
            <a:r>
              <a:rPr lang="en-US" sz="7620" spc="304" dirty="0">
                <a:solidFill>
                  <a:srgbClr val="51ABB2"/>
                </a:solidFill>
                <a:latin typeface="Bernoru"/>
                <a:ea typeface="Bernoru"/>
                <a:cs typeface="Bernoru"/>
                <a:sym typeface="Bernoru"/>
              </a:rPr>
              <a:t>college credit</a:t>
            </a:r>
            <a:r>
              <a:rPr lang="en-US" sz="7620" spc="304" dirty="0">
                <a:solidFill>
                  <a:srgbClr val="F0DFC8"/>
                </a:solidFill>
                <a:latin typeface="Bernoru"/>
                <a:ea typeface="Bernoru"/>
                <a:cs typeface="Bernoru"/>
                <a:sym typeface="Bernoru"/>
              </a:rPr>
              <a:t> toward my degree at [college].</a:t>
            </a:r>
          </a:p>
        </p:txBody>
      </p:sp>
      <p:sp>
        <p:nvSpPr>
          <p:cNvPr id="8" name="TextBox 8"/>
          <p:cNvSpPr txBox="1"/>
          <p:nvPr/>
        </p:nvSpPr>
        <p:spPr>
          <a:xfrm>
            <a:off x="6503067" y="19686300"/>
            <a:ext cx="9546961" cy="1647825"/>
          </a:xfrm>
          <a:prstGeom prst="rect">
            <a:avLst/>
          </a:prstGeom>
        </p:spPr>
        <p:txBody>
          <a:bodyPr lIns="0" tIns="0" rIns="0" bIns="0" rtlCol="0" anchor="t">
            <a:spAutoFit/>
          </a:bodyPr>
          <a:lstStyle/>
          <a:p>
            <a:pPr algn="r">
              <a:lnSpc>
                <a:spcPts val="6564"/>
              </a:lnSpc>
            </a:pPr>
            <a:r>
              <a:rPr lang="en-US" sz="5470" b="1" dirty="0">
                <a:solidFill>
                  <a:srgbClr val="F0DFC8"/>
                </a:solidFill>
                <a:latin typeface="Open Sans Bold"/>
                <a:ea typeface="Open Sans Bold"/>
                <a:cs typeface="Open Sans Bold"/>
                <a:sym typeface="Open Sans Bold"/>
              </a:rPr>
              <a:t>Save time and money with credit for prior learning. </a:t>
            </a: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dirty="0">
                <a:solidFill>
                  <a:srgbClr val="51ABB2"/>
                </a:solidFill>
                <a:latin typeface="Open Sans Bold"/>
                <a:ea typeface="Open Sans Bold"/>
                <a:cs typeface="Open Sans Bold"/>
                <a:sym typeface="Open Sans Bold"/>
              </a:rPr>
              <a:t>Take the next step.</a:t>
            </a:r>
            <a:r>
              <a:rPr lang="en-US" sz="4202" b="1" dirty="0">
                <a:solidFill>
                  <a:srgbClr val="41C1BA"/>
                </a:solidFill>
                <a:latin typeface="Open Sans Bold"/>
                <a:ea typeface="Open Sans Bold"/>
                <a:cs typeface="Open Sans Bold"/>
                <a:sym typeface="Open Sans Bold"/>
              </a:rPr>
              <a:t> </a:t>
            </a:r>
            <a:r>
              <a:rPr lang="en-US" sz="4202" b="1" dirty="0">
                <a:solidFill>
                  <a:srgbClr val="F0DFC8"/>
                </a:solidFill>
                <a:latin typeface="Open Sans Bold"/>
                <a:ea typeface="Open Sans Bold"/>
                <a:cs typeface="Open Sans Bold"/>
                <a:sym typeface="Open Sans Bold"/>
              </a:rPr>
              <a:t>See if you can save time and money toward your degree.</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31773" y="1513753"/>
            <a:ext cx="14726409" cy="4200525"/>
          </a:xfrm>
          <a:prstGeom prst="rect">
            <a:avLst/>
          </a:prstGeom>
        </p:spPr>
        <p:txBody>
          <a:bodyPr lIns="0" tIns="0" rIns="0" bIns="0" rtlCol="0" anchor="t">
            <a:spAutoFit/>
          </a:bodyPr>
          <a:lstStyle/>
          <a:p>
            <a:pPr algn="l">
              <a:lnSpc>
                <a:spcPts val="8296"/>
              </a:lnSpc>
            </a:pPr>
            <a:r>
              <a:rPr lang="en-US" sz="6913" spc="276" dirty="0">
                <a:solidFill>
                  <a:srgbClr val="F0DFC8"/>
                </a:solidFill>
                <a:latin typeface="Bernoru"/>
                <a:ea typeface="Bernoru"/>
                <a:cs typeface="Bernoru"/>
                <a:sym typeface="Bernoru"/>
              </a:rPr>
              <a:t>I’m a pharmacy technician. I saved time and money by getting </a:t>
            </a:r>
            <a:r>
              <a:rPr lang="en-US" sz="6913" spc="276" dirty="0">
                <a:solidFill>
                  <a:srgbClr val="51ABB2"/>
                </a:solidFill>
                <a:latin typeface="Bernoru"/>
                <a:ea typeface="Bernoru"/>
                <a:cs typeface="Bernoru"/>
                <a:sym typeface="Bernoru"/>
              </a:rPr>
              <a:t>college credit</a:t>
            </a:r>
            <a:r>
              <a:rPr lang="en-US" sz="6913" spc="276" dirty="0">
                <a:solidFill>
                  <a:srgbClr val="F0DFC8"/>
                </a:solidFill>
                <a:latin typeface="Bernoru"/>
                <a:ea typeface="Bernoru"/>
                <a:cs typeface="Bernoru"/>
                <a:sym typeface="Bernoru"/>
              </a:rPr>
              <a:t> for my on-the-job training. </a:t>
            </a:r>
          </a:p>
        </p:txBody>
      </p:sp>
      <p:sp>
        <p:nvSpPr>
          <p:cNvPr id="8" name="TextBox 8"/>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51ABB2"/>
                </a:solidFill>
                <a:latin typeface="Open Sans Bold"/>
                <a:ea typeface="Open Sans Bold"/>
                <a:cs typeface="Open Sans Bold"/>
                <a:sym typeface="Open Sans Bold"/>
              </a:rPr>
              <a:t>Take the next step.</a:t>
            </a:r>
            <a:r>
              <a:rPr lang="en-US" sz="4202" b="1">
                <a:solidFill>
                  <a:srgbClr val="41C1BA"/>
                </a:solidFill>
                <a:latin typeface="Open Sans Bold"/>
                <a:ea typeface="Open Sans Bold"/>
                <a:cs typeface="Open Sans Bold"/>
                <a:sym typeface="Open Sans Bold"/>
              </a:rPr>
              <a:t>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74634" y="999403"/>
            <a:ext cx="13384170" cy="5248275"/>
          </a:xfrm>
          <a:prstGeom prst="rect">
            <a:avLst/>
          </a:prstGeom>
        </p:spPr>
        <p:txBody>
          <a:bodyPr lIns="0" tIns="0" rIns="0" bIns="0" rtlCol="0" anchor="t">
            <a:spAutoFit/>
          </a:bodyPr>
          <a:lstStyle/>
          <a:p>
            <a:pPr algn="l">
              <a:lnSpc>
                <a:spcPts val="8296"/>
              </a:lnSpc>
            </a:pPr>
            <a:r>
              <a:rPr lang="en-US" sz="6913" spc="276">
                <a:solidFill>
                  <a:srgbClr val="F0DFC8"/>
                </a:solidFill>
                <a:latin typeface="Bernoru"/>
                <a:ea typeface="Bernoru"/>
                <a:cs typeface="Bernoru"/>
                <a:sym typeface="Bernoru"/>
              </a:rPr>
              <a:t>I am a certified EMT. I earned </a:t>
            </a:r>
            <a:r>
              <a:rPr lang="en-US" sz="6913" spc="276">
                <a:solidFill>
                  <a:srgbClr val="51ABB2"/>
                </a:solidFill>
                <a:latin typeface="Bernoru"/>
                <a:ea typeface="Bernoru"/>
                <a:cs typeface="Bernoru"/>
                <a:sym typeface="Bernoru"/>
              </a:rPr>
              <a:t>college credit</a:t>
            </a:r>
            <a:r>
              <a:rPr lang="en-US" sz="6913" spc="276">
                <a:solidFill>
                  <a:srgbClr val="F0DFC8"/>
                </a:solidFill>
                <a:latin typeface="Bernoru"/>
                <a:ea typeface="Bernoru"/>
                <a:cs typeface="Bernoru"/>
                <a:sym typeface="Bernoru"/>
              </a:rPr>
              <a:t> for that knowledge so I can finish my degree faster.  </a:t>
            </a:r>
          </a:p>
        </p:txBody>
      </p:sp>
      <p:sp>
        <p:nvSpPr>
          <p:cNvPr id="8" name="TextBox 8"/>
          <p:cNvSpPr txBox="1"/>
          <p:nvPr/>
        </p:nvSpPr>
        <p:spPr>
          <a:xfrm>
            <a:off x="5999727" y="19686300"/>
            <a:ext cx="10050301" cy="2476500"/>
          </a:xfrm>
          <a:prstGeom prst="rect">
            <a:avLst/>
          </a:prstGeom>
        </p:spPr>
        <p:txBody>
          <a:bodyPr lIns="0" tIns="0" rIns="0" bIns="0" rtlCol="0" anchor="t">
            <a:spAutoFit/>
          </a:bodyPr>
          <a:lstStyle/>
          <a:p>
            <a:pPr algn="r">
              <a:lnSpc>
                <a:spcPts val="6564"/>
              </a:lnSpc>
            </a:pPr>
            <a:r>
              <a:rPr lang="en-US" sz="5470" b="1">
                <a:solidFill>
                  <a:srgbClr val="F0DFC8"/>
                </a:solidFill>
                <a:latin typeface="Open Sans Bold"/>
                <a:ea typeface="Open Sans Bold"/>
                <a:cs typeface="Open Sans Bold"/>
                <a:sym typeface="Open Sans Bold"/>
              </a:rPr>
              <a:t>The road to your degree can be shorter than you think.</a:t>
            </a:r>
          </a:p>
          <a:p>
            <a:pPr algn="r">
              <a:lnSpc>
                <a:spcPts val="6564"/>
              </a:lnSpc>
            </a:pPr>
            <a:endParaRPr lang="en-US" sz="5470" b="1">
              <a:solidFill>
                <a:srgbClr val="F0DFC8"/>
              </a:solidFill>
              <a:latin typeface="Open Sans Bold"/>
              <a:ea typeface="Open Sans Bold"/>
              <a:cs typeface="Open Sans Bold"/>
              <a:sym typeface="Open Sans Bold"/>
            </a:endParaRPr>
          </a:p>
        </p:txBody>
      </p:sp>
      <p:sp>
        <p:nvSpPr>
          <p:cNvPr id="12" name="TextBox 12"/>
          <p:cNvSpPr txBox="1"/>
          <p:nvPr/>
        </p:nvSpPr>
        <p:spPr>
          <a:xfrm>
            <a:off x="931773" y="16857489"/>
            <a:ext cx="5571294" cy="1713095"/>
          </a:xfrm>
          <a:prstGeom prst="rect">
            <a:avLst/>
          </a:prstGeom>
        </p:spPr>
        <p:txBody>
          <a:bodyPr lIns="0" tIns="0" rIns="0" bIns="0" rtlCol="0" anchor="t">
            <a:spAutoFit/>
          </a:bodyPr>
          <a:lstStyle/>
          <a:p>
            <a:pPr algn="l">
              <a:lnSpc>
                <a:spcPts val="3401"/>
              </a:lnSpc>
            </a:pPr>
            <a:r>
              <a:rPr lang="en-US" sz="2657" b="1">
                <a:solidFill>
                  <a:srgbClr val="F0DFC8"/>
                </a:solidFill>
                <a:latin typeface="Open Sans Bold"/>
                <a:ea typeface="Open Sans Bold"/>
                <a:cs typeface="Open Sans Bold"/>
                <a:sym typeface="Open Sans Bold"/>
              </a:rPr>
              <a:t>Call or text [name] at 888-555-5555. Or email [email@email.edu] to find out about your prior learning credit.</a:t>
            </a:r>
          </a:p>
        </p:txBody>
      </p:sp>
      <p:sp>
        <p:nvSpPr>
          <p:cNvPr id="13" name="TextBox 13"/>
          <p:cNvSpPr txBox="1"/>
          <p:nvPr/>
        </p:nvSpPr>
        <p:spPr>
          <a:xfrm>
            <a:off x="931773" y="13777549"/>
            <a:ext cx="5577689" cy="2690974"/>
          </a:xfrm>
          <a:prstGeom prst="rect">
            <a:avLst/>
          </a:prstGeom>
        </p:spPr>
        <p:txBody>
          <a:bodyPr lIns="0" tIns="0" rIns="0" bIns="0" rtlCol="0" anchor="t">
            <a:spAutoFit/>
          </a:bodyPr>
          <a:lstStyle/>
          <a:p>
            <a:pPr algn="l">
              <a:lnSpc>
                <a:spcPts val="5379"/>
              </a:lnSpc>
            </a:pPr>
            <a:r>
              <a:rPr lang="en-US" sz="4202" b="1">
                <a:solidFill>
                  <a:srgbClr val="51ABB2"/>
                </a:solidFill>
                <a:latin typeface="Open Sans Bold"/>
                <a:ea typeface="Open Sans Bold"/>
                <a:cs typeface="Open Sans Bold"/>
                <a:sym typeface="Open Sans Bold"/>
              </a:rPr>
              <a:t>Take the next step.</a:t>
            </a:r>
            <a:r>
              <a:rPr lang="en-US" sz="4202" b="1">
                <a:solidFill>
                  <a:srgbClr val="41C1BA"/>
                </a:solidFill>
                <a:latin typeface="Open Sans Bold"/>
                <a:ea typeface="Open Sans Bold"/>
                <a:cs typeface="Open Sans Bold"/>
                <a:sym typeface="Open Sans Bold"/>
              </a:rPr>
              <a:t> </a:t>
            </a:r>
            <a:r>
              <a:rPr lang="en-US" sz="4202" b="1">
                <a:solidFill>
                  <a:srgbClr val="F0DFC8"/>
                </a:solidFill>
                <a:latin typeface="Open Sans Bold"/>
                <a:ea typeface="Open Sans Bold"/>
                <a:cs typeface="Open Sans Bold"/>
                <a:sym typeface="Open Sans Bold"/>
              </a:rPr>
              <a:t>See if you can save time and money toward your degree.</a:t>
            </a:r>
          </a:p>
        </p:txBody>
      </p:sp>
      <p:sp>
        <p:nvSpPr>
          <p:cNvPr id="14" name="TextBox 14"/>
          <p:cNvSpPr txBox="1"/>
          <p:nvPr/>
        </p:nvSpPr>
        <p:spPr>
          <a:xfrm>
            <a:off x="1380538" y="7399064"/>
            <a:ext cx="7110363" cy="4535090"/>
          </a:xfrm>
          <a:prstGeom prst="rect">
            <a:avLst/>
          </a:prstGeom>
        </p:spPr>
        <p:txBody>
          <a:bodyPr lIns="0" tIns="0" rIns="0" bIns="0" rtlCol="0" anchor="t">
            <a:spAutoFit/>
          </a:bodyPr>
          <a:lstStyle/>
          <a:p>
            <a:pPr algn="l">
              <a:lnSpc>
                <a:spcPts val="6038"/>
              </a:lnSpc>
              <a:spcBef>
                <a:spcPct val="0"/>
              </a:spcBef>
            </a:pPr>
            <a:r>
              <a:rPr lang="en-US" sz="4312" b="1" spc="172">
                <a:solidFill>
                  <a:srgbClr val="F0DFC8"/>
                </a:solidFill>
                <a:latin typeface="Open Sans Bold"/>
                <a:ea typeface="Open Sans Bold"/>
                <a:cs typeface="Open Sans Bold"/>
                <a:sym typeface="Open Sans Bold"/>
              </a:rPr>
              <a:t>[Institution name] offers </a:t>
            </a:r>
            <a:r>
              <a:rPr lang="en-US" sz="4312" b="1" spc="172">
                <a:solidFill>
                  <a:srgbClr val="51ABB2"/>
                </a:solidFill>
                <a:latin typeface="Open Sans Bold"/>
                <a:ea typeface="Open Sans Bold"/>
                <a:cs typeface="Open Sans Bold"/>
                <a:sym typeface="Open Sans Bold"/>
              </a:rPr>
              <a:t>credit for prior learning</a:t>
            </a:r>
            <a:r>
              <a:rPr lang="en-US" sz="4312" b="1" spc="172">
                <a:solidFill>
                  <a:srgbClr val="F0DFC8"/>
                </a:solidFill>
                <a:latin typeface="Open Sans Bold"/>
                <a:ea typeface="Open Sans Bold"/>
                <a:cs typeface="Open Sans Bold"/>
                <a:sym typeface="Open Sans Bold"/>
              </a:rPr>
              <a:t>, which gives you college credit for skills and knowledge you already have.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2862</TotalTime>
  <Words>2695</Words>
  <Application>Microsoft Macintosh PowerPoint</Application>
  <PresentationFormat>Custom</PresentationFormat>
  <Paragraphs>146</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Bernoru</vt:lpstr>
      <vt:lpstr>Open Sans Bold</vt:lpstr>
      <vt:lpstr>Open Sans Light</vt:lpstr>
      <vt:lpstr>Open Sans ExtraBold</vt:lpstr>
      <vt:lpstr>Arial</vt:lpstr>
      <vt:lpstr>Montserrat Ultra-Bold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CPL Posters</dc:title>
  <cp:lastModifiedBy>Kate Derrick</cp:lastModifiedBy>
  <cp:revision>5</cp:revision>
  <dcterms:created xsi:type="dcterms:W3CDTF">2006-08-16T00:00:00Z</dcterms:created>
  <dcterms:modified xsi:type="dcterms:W3CDTF">2024-09-30T00:11:23Z</dcterms:modified>
  <dc:identifier>DAGDoIQM3FI</dc:identifier>
</cp:coreProperties>
</file>